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4"/>
  </p:notesMasterIdLst>
  <p:sldIdLst>
    <p:sldId id="256" r:id="rId3"/>
    <p:sldId id="258" r:id="rId4"/>
    <p:sldId id="259" r:id="rId5"/>
    <p:sldId id="260" r:id="rId6"/>
    <p:sldId id="264" r:id="rId7"/>
    <p:sldId id="266" r:id="rId8"/>
    <p:sldId id="267" r:id="rId9"/>
    <p:sldId id="268" r:id="rId10"/>
    <p:sldId id="270" r:id="rId11"/>
    <p:sldId id="269" r:id="rId12"/>
    <p:sldId id="261" r:id="rId13"/>
    <p:sldId id="263" r:id="rId14"/>
    <p:sldId id="275" r:id="rId15"/>
    <p:sldId id="271" r:id="rId16"/>
    <p:sldId id="276" r:id="rId17"/>
    <p:sldId id="277" r:id="rId18"/>
    <p:sldId id="279" r:id="rId19"/>
    <p:sldId id="280" r:id="rId20"/>
    <p:sldId id="262" r:id="rId21"/>
    <p:sldId id="281" r:id="rId22"/>
    <p:sldId id="278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6B3CF-2D48-4FF1-890E-CC1E73EA87A4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CA81A-F442-4767-B048-EC37A34D34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9366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Assertivité = capacité à exprimer ses sentiments et d’affirmer ses droits tout en respectant les sentiments et les droits des autres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CA81A-F442-4767-B048-EC37A34D34D2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35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371B-05A3-4BC8-9CE7-C8C87CE1A56C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26DA-770A-4906-B34B-94C264BCD9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2012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371B-05A3-4BC8-9CE7-C8C87CE1A56C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26DA-770A-4906-B34B-94C264BCD9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912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371B-05A3-4BC8-9CE7-C8C87CE1A56C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26DA-770A-4906-B34B-94C264BCD9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4672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371B-05A3-4BC8-9CE7-C8C87CE1A56C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26DA-770A-4906-B34B-94C264BCD991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371B-05A3-4BC8-9CE7-C8C87CE1A56C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26DA-770A-4906-B34B-94C264BCD9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371B-05A3-4BC8-9CE7-C8C87CE1A56C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26DA-770A-4906-B34B-94C264BCD991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371B-05A3-4BC8-9CE7-C8C87CE1A56C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26DA-770A-4906-B34B-94C264BCD9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371B-05A3-4BC8-9CE7-C8C87CE1A56C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26DA-770A-4906-B34B-94C264BCD9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371B-05A3-4BC8-9CE7-C8C87CE1A56C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26DA-770A-4906-B34B-94C264BCD9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371B-05A3-4BC8-9CE7-C8C87CE1A56C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26DA-770A-4906-B34B-94C264BCD9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371B-05A3-4BC8-9CE7-C8C87CE1A56C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26DA-770A-4906-B34B-94C264BCD9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371B-05A3-4BC8-9CE7-C8C87CE1A56C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26DA-770A-4906-B34B-94C264BCD9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62431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371B-05A3-4BC8-9CE7-C8C87CE1A56C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4426DA-770A-4906-B34B-94C264BCD991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371B-05A3-4BC8-9CE7-C8C87CE1A56C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26DA-770A-4906-B34B-94C264BCD9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371B-05A3-4BC8-9CE7-C8C87CE1A56C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26DA-770A-4906-B34B-94C264BCD9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371B-05A3-4BC8-9CE7-C8C87CE1A56C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26DA-770A-4906-B34B-94C264BCD9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655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371B-05A3-4BC8-9CE7-C8C87CE1A56C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26DA-770A-4906-B34B-94C264BCD9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228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371B-05A3-4BC8-9CE7-C8C87CE1A56C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26DA-770A-4906-B34B-94C264BCD9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323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371B-05A3-4BC8-9CE7-C8C87CE1A56C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26DA-770A-4906-B34B-94C264BCD9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149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371B-05A3-4BC8-9CE7-C8C87CE1A56C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26DA-770A-4906-B34B-94C264BCD9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6914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371B-05A3-4BC8-9CE7-C8C87CE1A56C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26DA-770A-4906-B34B-94C264BCD9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842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371B-05A3-4BC8-9CE7-C8C87CE1A56C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26DA-770A-4906-B34B-94C264BCD9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1782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0371B-05A3-4BC8-9CE7-C8C87CE1A56C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426DA-770A-4906-B34B-94C264BCD9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1509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Modifiez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50371B-05A3-4BC8-9CE7-C8C87CE1A56C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4426DA-770A-4906-B34B-94C264BCD991}" type="slidenum">
              <a:rPr lang="fr-FR" smtClean="0"/>
              <a:t>‹N°›</a:t>
            </a:fld>
            <a:endParaRPr lang="fr-F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799" y="404664"/>
            <a:ext cx="7772400" cy="1470025"/>
          </a:xfrm>
        </p:spPr>
        <p:txBody>
          <a:bodyPr/>
          <a:lstStyle/>
          <a:p>
            <a:r>
              <a:rPr lang="fr-FR" dirty="0">
                <a:latin typeface="Segoe UI Black" panose="020B0A02040204020203" pitchFamily="34" charset="0"/>
                <a:ea typeface="Segoe UI Black" panose="020B0A02040204020203" pitchFamily="34" charset="0"/>
              </a:rPr>
              <a:t>Conférences Paul SAVY</a:t>
            </a:r>
            <a:br>
              <a:rPr lang="fr-FR" dirty="0">
                <a:latin typeface="Segoe UI Black" panose="020B0A02040204020203" pitchFamily="34" charset="0"/>
                <a:ea typeface="Segoe UI Black" panose="020B0A02040204020203" pitchFamily="34" charset="0"/>
              </a:rPr>
            </a:br>
            <a:r>
              <a:rPr lang="fr-FR" dirty="0">
                <a:latin typeface="Segoe UI Black" panose="020B0A02040204020203" pitchFamily="34" charset="0"/>
                <a:ea typeface="Segoe UI Black" panose="020B0A02040204020203" pitchFamily="34" charset="0"/>
              </a:rPr>
              <a:t>savoir dire NON   </a:t>
            </a:r>
            <a:r>
              <a:rPr lang="fr-FR" sz="2000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12 XI 2019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04864"/>
            <a:ext cx="9144000" cy="334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96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r-FR" sz="4000" dirty="0"/>
              <a:t>références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Marie </a:t>
            </a:r>
            <a:r>
              <a:rPr lang="fr-FR" dirty="0" err="1"/>
              <a:t>Juillard</a:t>
            </a:r>
            <a:r>
              <a:rPr lang="fr-FR" dirty="0"/>
              <a:t>, François </a:t>
            </a:r>
            <a:r>
              <a:rPr lang="fr-FR" dirty="0" err="1"/>
              <a:t>Bloedé</a:t>
            </a:r>
            <a:r>
              <a:rPr lang="fr-FR" dirty="0"/>
              <a:t>. Savoir dire non à bon escient : vécu des internes en médecine générale, </a:t>
            </a:r>
            <a:r>
              <a:rPr lang="fr-FR" i="1" dirty="0"/>
              <a:t>Médecine, Octobre 2016</a:t>
            </a:r>
          </a:p>
          <a:p>
            <a:r>
              <a:rPr lang="fr-FR" dirty="0"/>
              <a:t>Lotfi M. Un aspect de la relation médecin – malade, les refus opposés aux demandes des patients : vécu de ces situation par le médecin généraliste installé et par le remplaçant. </a:t>
            </a:r>
            <a:r>
              <a:rPr lang="fr-FR" i="1" dirty="0"/>
              <a:t>Thèse DU Médecine Paris VI 2014</a:t>
            </a:r>
          </a:p>
          <a:p>
            <a:r>
              <a:rPr lang="fr-FR" dirty="0" err="1"/>
              <a:t>Esman</a:t>
            </a:r>
            <a:r>
              <a:rPr lang="fr-FR" dirty="0"/>
              <a:t> L. Rôle du patient dans la rédaction de l’ordonnance en médecine générale. </a:t>
            </a:r>
            <a:r>
              <a:rPr lang="fr-FR" i="1" dirty="0" err="1"/>
              <a:t>Rev</a:t>
            </a:r>
            <a:r>
              <a:rPr lang="fr-FR" i="1" dirty="0"/>
              <a:t> Prat Med </a:t>
            </a:r>
            <a:r>
              <a:rPr lang="fr-FR" i="1" dirty="0" err="1"/>
              <a:t>Gen</a:t>
            </a:r>
            <a:r>
              <a:rPr lang="fr-FR" i="1" dirty="0"/>
              <a:t> 2006</a:t>
            </a:r>
          </a:p>
          <a:p>
            <a:pPr lvl="1"/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1474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648072"/>
          </a:xfrm>
        </p:spPr>
        <p:txBody>
          <a:bodyPr>
            <a:normAutofit/>
          </a:bodyPr>
          <a:lstStyle/>
          <a:p>
            <a:r>
              <a:rPr lang="fr-FR" sz="3200" dirty="0">
                <a:latin typeface="Segoe UI Black" panose="020B0A02040204020203" pitchFamily="34" charset="0"/>
                <a:ea typeface="Segoe UI Black" panose="020B0A02040204020203" pitchFamily="34" charset="0"/>
              </a:rPr>
              <a:t>Conférences Paul SAVY</a:t>
            </a: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1600" y="980728"/>
            <a:ext cx="7160840" cy="5184576"/>
          </a:xfrm>
        </p:spPr>
        <p:txBody>
          <a:bodyPr>
            <a:noAutofit/>
          </a:bodyPr>
          <a:lstStyle/>
          <a:p>
            <a:r>
              <a:rPr lang="fr-FR" sz="2800" b="1" dirty="0">
                <a:solidFill>
                  <a:schemeClr val="tx1"/>
                </a:solidFill>
              </a:rPr>
              <a:t>Deuxième atelier en petits groupes</a:t>
            </a:r>
          </a:p>
          <a:p>
            <a:endParaRPr lang="fr-FR" sz="2800" b="1" dirty="0">
              <a:solidFill>
                <a:schemeClr val="tx1"/>
              </a:solidFill>
            </a:endParaRPr>
          </a:p>
          <a:p>
            <a:r>
              <a:rPr lang="fr-FR" sz="2800" b="1" dirty="0">
                <a:solidFill>
                  <a:schemeClr val="tx1"/>
                </a:solidFill>
              </a:rPr>
              <a:t>Consignes : </a:t>
            </a:r>
          </a:p>
          <a:p>
            <a:endParaRPr lang="fr-FR" sz="2800" b="1" dirty="0">
              <a:solidFill>
                <a:schemeClr val="tx1"/>
              </a:solidFill>
            </a:endParaRPr>
          </a:p>
          <a:p>
            <a:pPr marL="457200" indent="-457200">
              <a:buFont typeface="Symbol"/>
              <a:buChar char="Þ"/>
            </a:pPr>
            <a:r>
              <a:rPr lang="fr-FR" sz="2800" b="1" dirty="0">
                <a:solidFill>
                  <a:schemeClr val="tx1"/>
                </a:solidFill>
              </a:rPr>
              <a:t>désigner un rapporteur</a:t>
            </a:r>
          </a:p>
          <a:p>
            <a:endParaRPr lang="fr-FR" sz="2800" b="1" dirty="0">
              <a:solidFill>
                <a:schemeClr val="tx1"/>
              </a:solidFill>
            </a:endParaRPr>
          </a:p>
          <a:p>
            <a:r>
              <a:rPr lang="fr-FR" sz="2800" b="1" dirty="0">
                <a:solidFill>
                  <a:schemeClr val="tx1"/>
                </a:solidFill>
              </a:rPr>
              <a:t>=&gt; « quelles stratégies mettez-vous en œuvre pour dire non ? Quels outils ? »  </a:t>
            </a:r>
          </a:p>
        </p:txBody>
      </p:sp>
    </p:spTree>
    <p:extLst>
      <p:ext uri="{BB962C8B-B14F-4D97-AF65-F5344CB8AC3E}">
        <p14:creationId xmlns:p14="http://schemas.microsoft.com/office/powerpoint/2010/main" val="961627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fr-FR" sz="3200" dirty="0">
                <a:latin typeface="Segoe UI Black" panose="020B0A02040204020203" pitchFamily="34" charset="0"/>
                <a:ea typeface="Segoe UI Black" panose="020B0A02040204020203" pitchFamily="34" charset="0"/>
              </a:rPr>
              <a:t>Conférences Paul SAVY</a:t>
            </a:r>
            <a:br>
              <a:rPr lang="fr-FR" sz="3600" b="1" dirty="0">
                <a:solidFill>
                  <a:schemeClr val="tx1"/>
                </a:solidFill>
              </a:rPr>
            </a:b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1600" y="1988840"/>
            <a:ext cx="7160840" cy="3528392"/>
          </a:xfrm>
        </p:spPr>
        <p:txBody>
          <a:bodyPr>
            <a:noAutofit/>
          </a:bodyPr>
          <a:lstStyle/>
          <a:p>
            <a:r>
              <a:rPr lang="fr-FR" sz="2800" b="1" dirty="0">
                <a:solidFill>
                  <a:schemeClr val="tx1"/>
                </a:solidFill>
              </a:rPr>
              <a:t>Plénière</a:t>
            </a:r>
          </a:p>
          <a:p>
            <a:endParaRPr lang="fr-FR" sz="2800" b="1" dirty="0">
              <a:solidFill>
                <a:schemeClr val="tx1"/>
              </a:solidFill>
            </a:endParaRPr>
          </a:p>
          <a:p>
            <a:r>
              <a:rPr lang="fr-FR" sz="2800" b="1" dirty="0">
                <a:solidFill>
                  <a:schemeClr val="tx1"/>
                </a:solidFill>
              </a:rPr>
              <a:t>Rapport des groupes</a:t>
            </a:r>
          </a:p>
          <a:p>
            <a:endParaRPr lang="fr-FR" sz="2800" b="1" dirty="0">
              <a:solidFill>
                <a:schemeClr val="tx1"/>
              </a:solidFill>
            </a:endParaRPr>
          </a:p>
          <a:p>
            <a:r>
              <a:rPr lang="fr-FR" sz="2800" b="1" dirty="0">
                <a:solidFill>
                  <a:schemeClr val="tx1"/>
                </a:solidFill>
              </a:rPr>
              <a:t>Expertise </a:t>
            </a:r>
          </a:p>
        </p:txBody>
      </p:sp>
    </p:spTree>
    <p:extLst>
      <p:ext uri="{BB962C8B-B14F-4D97-AF65-F5344CB8AC3E}">
        <p14:creationId xmlns:p14="http://schemas.microsoft.com/office/powerpoint/2010/main" val="2232610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866360"/>
          </a:xfrm>
        </p:spPr>
        <p:txBody>
          <a:bodyPr/>
          <a:lstStyle/>
          <a:p>
            <a:pPr algn="ctr"/>
            <a:r>
              <a:rPr lang="fr-FR" dirty="0"/>
              <a:t>NON : outils et stratégies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Bienveillance</a:t>
            </a:r>
          </a:p>
          <a:p>
            <a:r>
              <a:rPr lang="fr-FR" dirty="0"/>
              <a:t>Cadre respectueux du praticien</a:t>
            </a:r>
          </a:p>
          <a:p>
            <a:r>
              <a:rPr lang="fr-FR" dirty="0"/>
              <a:t>Comportement assertif</a:t>
            </a:r>
          </a:p>
          <a:p>
            <a:pPr lvl="1"/>
            <a:r>
              <a:rPr lang="fr-FR" dirty="0"/>
              <a:t>Écouter attentivement </a:t>
            </a:r>
            <a:r>
              <a:rPr lang="fr-FR" sz="2000" dirty="0"/>
              <a:t>(demande &amp; contraintes du patient)</a:t>
            </a:r>
          </a:p>
          <a:p>
            <a:pPr lvl="1"/>
            <a:r>
              <a:rPr lang="fr-FR" dirty="0"/>
              <a:t>Exprimer sa décision sereinement et honnêtement</a:t>
            </a:r>
          </a:p>
          <a:p>
            <a:pPr lvl="1"/>
            <a:r>
              <a:rPr lang="fr-FR" dirty="0"/>
              <a:t>Accepter la critique et le mécontentement éventuel</a:t>
            </a:r>
          </a:p>
          <a:p>
            <a:pPr lvl="1"/>
            <a:r>
              <a:rPr lang="fr-FR" dirty="0"/>
              <a:t>Rester empathique</a:t>
            </a:r>
          </a:p>
          <a:p>
            <a:pPr lvl="1"/>
            <a:endParaRPr lang="fr-FR" dirty="0"/>
          </a:p>
          <a:p>
            <a:pPr marL="393192" lvl="1" indent="0">
              <a:buNone/>
            </a:pPr>
            <a:r>
              <a:rPr lang="fr-FR" dirty="0"/>
              <a:t>En somme soigner l’attitude !</a:t>
            </a:r>
          </a:p>
        </p:txBody>
      </p:sp>
    </p:spTree>
    <p:extLst>
      <p:ext uri="{BB962C8B-B14F-4D97-AF65-F5344CB8AC3E}">
        <p14:creationId xmlns:p14="http://schemas.microsoft.com/office/powerpoint/2010/main" val="1562471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866360"/>
          </a:xfrm>
        </p:spPr>
        <p:txBody>
          <a:bodyPr/>
          <a:lstStyle/>
          <a:p>
            <a:pPr algn="ctr"/>
            <a:r>
              <a:rPr lang="fr-FR" dirty="0"/>
              <a:t>NON : boite à outils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Le disque rayé</a:t>
            </a:r>
          </a:p>
          <a:p>
            <a:pPr lvl="1"/>
            <a:r>
              <a:rPr lang="fr-FR" dirty="0"/>
              <a:t>Ne surtout pas opposer d’argument</a:t>
            </a:r>
          </a:p>
          <a:p>
            <a:pPr lvl="1"/>
            <a:r>
              <a:rPr lang="fr-FR" dirty="0"/>
              <a:t>Répéter inlassablement « c’est impossible »</a:t>
            </a:r>
          </a:p>
          <a:p>
            <a:pPr lvl="1"/>
            <a:r>
              <a:rPr lang="fr-FR" dirty="0"/>
              <a:t>Personne ne pousse au-delà du septième « impossible »</a:t>
            </a:r>
          </a:p>
          <a:p>
            <a:pPr lvl="1"/>
            <a:endParaRPr lang="fr-FR" dirty="0"/>
          </a:p>
          <a:p>
            <a:pPr marL="393192" lvl="1" indent="0">
              <a:buNone/>
            </a:pPr>
            <a:r>
              <a:rPr lang="fr-FR" sz="1800" i="1" dirty="0"/>
              <a:t>Patient au téléphone : il me faut un rendez-vous en urgence !</a:t>
            </a:r>
          </a:p>
          <a:p>
            <a:pPr marL="393192" lvl="1" indent="0">
              <a:buNone/>
            </a:pPr>
            <a:r>
              <a:rPr lang="fr-FR" sz="1800" i="1" dirty="0"/>
              <a:t>Vous : malheureusement c’est impossible </a:t>
            </a:r>
          </a:p>
          <a:p>
            <a:pPr marL="393192" lvl="1" indent="0">
              <a:buNone/>
            </a:pPr>
            <a:r>
              <a:rPr lang="fr-FR" sz="1800" i="1" dirty="0"/>
              <a:t>Patient : vous êtes sur </a:t>
            </a:r>
            <a:r>
              <a:rPr lang="fr-FR" sz="1800" i="1" dirty="0" err="1"/>
              <a:t>ya</a:t>
            </a:r>
            <a:r>
              <a:rPr lang="fr-FR" sz="1800" i="1" dirty="0"/>
              <a:t> pas un </a:t>
            </a:r>
            <a:r>
              <a:rPr lang="fr-FR" sz="1800" i="1" dirty="0" err="1"/>
              <a:t>p’ti</a:t>
            </a:r>
            <a:r>
              <a:rPr lang="fr-FR" sz="1800" i="1" dirty="0"/>
              <a:t> trou ? </a:t>
            </a:r>
          </a:p>
          <a:p>
            <a:pPr marL="393192" lvl="1" indent="0">
              <a:buNone/>
            </a:pPr>
            <a:r>
              <a:rPr lang="fr-FR" sz="1800" i="1" dirty="0"/>
              <a:t>Vous : c’est certain, c’est impossible ce soir, je vous oriente sur la PDSA  </a:t>
            </a:r>
          </a:p>
        </p:txBody>
      </p:sp>
    </p:spTree>
    <p:extLst>
      <p:ext uri="{BB962C8B-B14F-4D97-AF65-F5344CB8AC3E}">
        <p14:creationId xmlns:p14="http://schemas.microsoft.com/office/powerpoint/2010/main" val="3193387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866360"/>
          </a:xfrm>
        </p:spPr>
        <p:txBody>
          <a:bodyPr/>
          <a:lstStyle/>
          <a:p>
            <a:pPr algn="ctr"/>
            <a:r>
              <a:rPr lang="fr-FR" dirty="0"/>
              <a:t>NON : boite à outils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Le « OUI d’abord »</a:t>
            </a:r>
          </a:p>
          <a:p>
            <a:pPr lvl="1"/>
            <a:r>
              <a:rPr lang="fr-FR" dirty="0"/>
              <a:t>Après avoir écouté VALIDER la demande</a:t>
            </a:r>
          </a:p>
          <a:p>
            <a:pPr lvl="1"/>
            <a:r>
              <a:rPr lang="fr-FR" dirty="0"/>
              <a:t>Formuler un ET (MAIS = Tipex) </a:t>
            </a:r>
          </a:p>
          <a:p>
            <a:pPr lvl="1"/>
            <a:r>
              <a:rPr lang="fr-FR" dirty="0"/>
              <a:t>Exprimer son refus</a:t>
            </a:r>
          </a:p>
          <a:p>
            <a:pPr lvl="1"/>
            <a:endParaRPr lang="fr-FR" dirty="0"/>
          </a:p>
          <a:p>
            <a:pPr marL="393192" lvl="1" indent="0">
              <a:buNone/>
            </a:pPr>
            <a:r>
              <a:rPr lang="fr-FR" sz="1800" i="1" dirty="0"/>
              <a:t>Patient : il me faut un scanner là docteur</a:t>
            </a:r>
          </a:p>
          <a:p>
            <a:pPr marL="393192" lvl="1" indent="0">
              <a:buNone/>
            </a:pPr>
            <a:r>
              <a:rPr lang="fr-FR" sz="1800" i="1" dirty="0"/>
              <a:t>Vous : oui vous avez raison c’est l’examen de référence</a:t>
            </a:r>
          </a:p>
          <a:p>
            <a:pPr marL="393192" lvl="1" indent="0">
              <a:buNone/>
            </a:pPr>
            <a:r>
              <a:rPr lang="fr-FR" sz="1800" i="1" dirty="0"/>
              <a:t>Patient : Ha ! </a:t>
            </a:r>
          </a:p>
          <a:p>
            <a:pPr marL="393192" lvl="1" indent="0">
              <a:buNone/>
            </a:pPr>
            <a:r>
              <a:rPr lang="fr-FR" sz="1800" i="1" dirty="0"/>
              <a:t>Vous : et je vais vous expliquer pourquoi vous n’en avez pas besoin. 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76459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866360"/>
          </a:xfrm>
        </p:spPr>
        <p:txBody>
          <a:bodyPr/>
          <a:lstStyle/>
          <a:p>
            <a:pPr algn="ctr"/>
            <a:r>
              <a:rPr lang="fr-FR" dirty="0"/>
              <a:t>NON : boite à outils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communication non violente</a:t>
            </a:r>
          </a:p>
          <a:p>
            <a:pPr lvl="1"/>
            <a:r>
              <a:rPr lang="fr-FR" dirty="0"/>
              <a:t>On met tout ça dans un shaker et ça donne : </a:t>
            </a:r>
          </a:p>
          <a:p>
            <a:pPr lvl="1"/>
            <a:endParaRPr lang="fr-FR" dirty="0"/>
          </a:p>
          <a:p>
            <a:pPr marL="393192" lvl="1" indent="0">
              <a:buNone/>
            </a:pPr>
            <a:r>
              <a:rPr lang="fr-FR" i="1" dirty="0"/>
              <a:t>Je comprends bien votre demande. </a:t>
            </a:r>
          </a:p>
          <a:p>
            <a:pPr marL="393192" lvl="1" indent="0">
              <a:buNone/>
            </a:pPr>
            <a:r>
              <a:rPr lang="fr-FR" i="1" dirty="0"/>
              <a:t>J’aimerais tellement pouvoir dire oui, et c’est tellement impossible. </a:t>
            </a:r>
          </a:p>
        </p:txBody>
      </p:sp>
    </p:spTree>
    <p:extLst>
      <p:ext uri="{BB962C8B-B14F-4D97-AF65-F5344CB8AC3E}">
        <p14:creationId xmlns:p14="http://schemas.microsoft.com/office/powerpoint/2010/main" val="19179285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628800"/>
            <a:ext cx="8229600" cy="866360"/>
          </a:xfrm>
        </p:spPr>
        <p:txBody>
          <a:bodyPr>
            <a:noAutofit/>
          </a:bodyPr>
          <a:lstStyle/>
          <a:p>
            <a:pPr algn="ctr"/>
            <a:r>
              <a:rPr lang="fr-FR" sz="4200" dirty="0"/>
              <a:t>Stratégie efficace pour une non prescription d’antibiotiques : 		étude PAAIR1 (2001)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2780928"/>
            <a:ext cx="8928992" cy="3744416"/>
          </a:xfrm>
        </p:spPr>
        <p:txBody>
          <a:bodyPr/>
          <a:lstStyle/>
          <a:p>
            <a:r>
              <a:rPr lang="fr-FR" dirty="0"/>
              <a:t>Stratégie de conviction </a:t>
            </a:r>
          </a:p>
          <a:p>
            <a:pPr lvl="1"/>
            <a:r>
              <a:rPr lang="fr-FR" i="1" dirty="0"/>
              <a:t>Prendre rapidement la décision de non prescription</a:t>
            </a:r>
          </a:p>
          <a:p>
            <a:pPr lvl="1"/>
            <a:r>
              <a:rPr lang="fr-FR" i="1" dirty="0"/>
              <a:t>Faire expliciter la demande </a:t>
            </a:r>
            <a:r>
              <a:rPr lang="fr-FR" sz="2000" i="1" dirty="0"/>
              <a:t>(craintes représentations du patient)</a:t>
            </a:r>
          </a:p>
          <a:p>
            <a:pPr lvl="1"/>
            <a:r>
              <a:rPr lang="fr-FR" i="1" dirty="0"/>
              <a:t>Examen ritualisé et commenté</a:t>
            </a:r>
          </a:p>
          <a:p>
            <a:pPr lvl="1"/>
            <a:r>
              <a:rPr lang="fr-FR" i="1" dirty="0"/>
              <a:t>Expliquer les différences virus / bactéries &amp; l’action ATB</a:t>
            </a:r>
          </a:p>
          <a:p>
            <a:pPr lvl="1"/>
            <a:r>
              <a:rPr lang="fr-FR" i="1" dirty="0"/>
              <a:t>Expliquer les effets nocifs potentiels des ATB </a:t>
            </a:r>
          </a:p>
          <a:p>
            <a:pPr lvl="1"/>
            <a:r>
              <a:rPr lang="fr-FR" i="1" dirty="0"/>
              <a:t>Proposer une étiologie non bactérienne de rechange</a:t>
            </a:r>
          </a:p>
          <a:p>
            <a:pPr lvl="1"/>
            <a:endParaRPr lang="fr-FR" sz="2000" i="1" dirty="0"/>
          </a:p>
        </p:txBody>
      </p:sp>
    </p:spTree>
    <p:extLst>
      <p:ext uri="{BB962C8B-B14F-4D97-AF65-F5344CB8AC3E}">
        <p14:creationId xmlns:p14="http://schemas.microsoft.com/office/powerpoint/2010/main" val="3586747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628800"/>
            <a:ext cx="8229600" cy="866360"/>
          </a:xfrm>
        </p:spPr>
        <p:txBody>
          <a:bodyPr>
            <a:noAutofit/>
          </a:bodyPr>
          <a:lstStyle/>
          <a:p>
            <a:pPr algn="ctr"/>
            <a:r>
              <a:rPr lang="fr-FR" sz="4200" dirty="0"/>
              <a:t>Stratégie efficace pour une non prescription d’antibiotiques : 		étude PAAIR1 (2001)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2780928"/>
            <a:ext cx="8928992" cy="3744416"/>
          </a:xfrm>
        </p:spPr>
        <p:txBody>
          <a:bodyPr>
            <a:normAutofit/>
          </a:bodyPr>
          <a:lstStyle/>
          <a:p>
            <a:r>
              <a:rPr lang="fr-FR" dirty="0"/>
              <a:t>Stratégie d’application</a:t>
            </a:r>
          </a:p>
          <a:p>
            <a:pPr lvl="1"/>
            <a:r>
              <a:rPr lang="fr-FR" i="1" dirty="0"/>
              <a:t>Proposer une alternative thérapeutique</a:t>
            </a:r>
          </a:p>
          <a:p>
            <a:pPr lvl="1"/>
            <a:r>
              <a:rPr lang="fr-FR" i="1" dirty="0"/>
              <a:t>Proposer une mise en attente avec réévaluation si persistance</a:t>
            </a:r>
          </a:p>
          <a:p>
            <a:pPr lvl="1"/>
            <a:r>
              <a:rPr lang="fr-FR" i="1" dirty="0"/>
              <a:t>Proposer une prescription différée </a:t>
            </a:r>
          </a:p>
          <a:p>
            <a:pPr lvl="1"/>
            <a:endParaRPr lang="fr-FR" i="1" dirty="0"/>
          </a:p>
          <a:p>
            <a:r>
              <a:rPr lang="fr-FR" sz="2000" i="1" dirty="0"/>
              <a:t>Nous avons les preuves scientifiques, les plus efficaces dans la rhinopharyngite c’est le </a:t>
            </a:r>
            <a:r>
              <a:rPr lang="fr-FR" sz="2000" i="1" dirty="0" err="1"/>
              <a:t>paracetamol</a:t>
            </a:r>
            <a:r>
              <a:rPr lang="fr-FR" sz="2000" i="1" dirty="0"/>
              <a:t> 3 g/j, le </a:t>
            </a:r>
            <a:r>
              <a:rPr lang="fr-FR" sz="2000" i="1" dirty="0" err="1"/>
              <a:t>serum</a:t>
            </a:r>
            <a:r>
              <a:rPr lang="fr-FR" sz="2000" i="1" dirty="0"/>
              <a:t> physio, les boissons chaudes, les bonbons au miel et éventuellement les anti </a:t>
            </a:r>
            <a:r>
              <a:rPr lang="fr-FR" sz="2000" i="1" dirty="0" err="1"/>
              <a:t>tussifs</a:t>
            </a:r>
            <a:r>
              <a:rPr lang="fr-FR" sz="2000" i="1" dirty="0"/>
              <a:t>, tout ça sur 7 à 10 jours. D’ailleurs nos grand mères faisaient déjà ça. </a:t>
            </a:r>
          </a:p>
          <a:p>
            <a:pPr lvl="1"/>
            <a:endParaRPr lang="fr-FR" sz="2000" i="1" dirty="0"/>
          </a:p>
        </p:txBody>
      </p:sp>
    </p:spTree>
    <p:extLst>
      <p:ext uri="{BB962C8B-B14F-4D97-AF65-F5344CB8AC3E}">
        <p14:creationId xmlns:p14="http://schemas.microsoft.com/office/powerpoint/2010/main" val="39883650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648072"/>
          </a:xfrm>
        </p:spPr>
        <p:txBody>
          <a:bodyPr>
            <a:normAutofit/>
          </a:bodyPr>
          <a:lstStyle/>
          <a:p>
            <a:r>
              <a:rPr lang="fr-FR" sz="3600" dirty="0">
                <a:latin typeface="Segoe UI Black" panose="020B0A02040204020203" pitchFamily="34" charset="0"/>
                <a:ea typeface="Segoe UI Black" panose="020B0A02040204020203" pitchFamily="34" charset="0"/>
              </a:rPr>
              <a:t>Conférences Paul SAVY</a:t>
            </a: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1600" y="980728"/>
            <a:ext cx="7160840" cy="5184576"/>
          </a:xfrm>
        </p:spPr>
        <p:txBody>
          <a:bodyPr>
            <a:noAutofit/>
          </a:bodyPr>
          <a:lstStyle/>
          <a:p>
            <a:r>
              <a:rPr lang="fr-FR" sz="2800" b="1" dirty="0">
                <a:solidFill>
                  <a:schemeClr val="tx1"/>
                </a:solidFill>
              </a:rPr>
              <a:t>Dernier atelier en petits groupes</a:t>
            </a:r>
          </a:p>
          <a:p>
            <a:r>
              <a:rPr lang="fr-FR" sz="2800" b="1" dirty="0">
                <a:solidFill>
                  <a:schemeClr val="tx1"/>
                </a:solidFill>
              </a:rPr>
              <a:t>Consignes : </a:t>
            </a:r>
          </a:p>
          <a:p>
            <a:endParaRPr lang="fr-FR" sz="2800" b="1" dirty="0">
              <a:solidFill>
                <a:schemeClr val="tx1"/>
              </a:solidFill>
            </a:endParaRPr>
          </a:p>
          <a:p>
            <a:pPr marL="457200" indent="-457200">
              <a:buFont typeface="Symbol"/>
              <a:buChar char="Þ"/>
            </a:pPr>
            <a:r>
              <a:rPr lang="fr-FR" sz="2800" b="1" dirty="0">
                <a:solidFill>
                  <a:schemeClr val="tx1"/>
                </a:solidFill>
              </a:rPr>
              <a:t>Ne </a:t>
            </a:r>
            <a:r>
              <a:rPr lang="fr-FR" sz="2800" b="1" u="sng" dirty="0">
                <a:solidFill>
                  <a:schemeClr val="tx1"/>
                </a:solidFill>
              </a:rPr>
              <a:t>pas</a:t>
            </a:r>
            <a:r>
              <a:rPr lang="fr-FR" sz="2800" b="1" dirty="0">
                <a:solidFill>
                  <a:schemeClr val="tx1"/>
                </a:solidFill>
              </a:rPr>
              <a:t> désigner un rapporteur</a:t>
            </a:r>
          </a:p>
          <a:p>
            <a:pPr marL="457200" indent="-457200">
              <a:buFont typeface="Symbol"/>
              <a:buChar char="Þ"/>
            </a:pPr>
            <a:r>
              <a:rPr lang="fr-FR" sz="2800" b="1" dirty="0">
                <a:solidFill>
                  <a:schemeClr val="tx1"/>
                </a:solidFill>
              </a:rPr>
              <a:t>Constituer des trinômes</a:t>
            </a:r>
          </a:p>
          <a:p>
            <a:endParaRPr lang="fr-FR" sz="2800" b="1" dirty="0">
              <a:solidFill>
                <a:schemeClr val="tx1"/>
              </a:solidFill>
            </a:endParaRPr>
          </a:p>
          <a:p>
            <a:pPr marL="457200" indent="-457200">
              <a:buFont typeface="Symbol"/>
              <a:buChar char="Þ"/>
            </a:pPr>
            <a:r>
              <a:rPr lang="fr-FR" sz="2800" b="1" dirty="0">
                <a:solidFill>
                  <a:schemeClr val="tx1"/>
                </a:solidFill>
              </a:rPr>
              <a:t>Mini jeu de rôle tournant : chacun son tour </a:t>
            </a:r>
          </a:p>
          <a:p>
            <a:pPr marL="457200" indent="-457200">
              <a:buFont typeface="Symbol"/>
              <a:buChar char="Þ"/>
            </a:pPr>
            <a:r>
              <a:rPr lang="fr-FR" sz="2800" b="1" dirty="0">
                <a:solidFill>
                  <a:schemeClr val="tx1"/>
                </a:solidFill>
              </a:rPr>
              <a:t>Formule une demande </a:t>
            </a:r>
          </a:p>
          <a:p>
            <a:pPr marL="457200" indent="-457200">
              <a:buFont typeface="Symbol"/>
              <a:buChar char="Þ"/>
            </a:pPr>
            <a:r>
              <a:rPr lang="fr-FR" sz="2800" b="1" dirty="0">
                <a:solidFill>
                  <a:schemeClr val="tx1"/>
                </a:solidFill>
              </a:rPr>
              <a:t>Teste un outil ou une stratégie</a:t>
            </a:r>
          </a:p>
          <a:p>
            <a:pPr marL="457200" indent="-457200">
              <a:buFont typeface="Symbol"/>
              <a:buChar char="Þ"/>
            </a:pPr>
            <a:r>
              <a:rPr lang="fr-FR" sz="2800" b="1" dirty="0">
                <a:solidFill>
                  <a:schemeClr val="tx1"/>
                </a:solidFill>
              </a:rPr>
              <a:t>Observe ce qui se passe</a:t>
            </a:r>
          </a:p>
        </p:txBody>
      </p:sp>
    </p:spTree>
    <p:extLst>
      <p:ext uri="{BB962C8B-B14F-4D97-AF65-F5344CB8AC3E}">
        <p14:creationId xmlns:p14="http://schemas.microsoft.com/office/powerpoint/2010/main" val="275254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10759"/>
            <a:ext cx="7772400" cy="1041977"/>
          </a:xfrm>
        </p:spPr>
        <p:txBody>
          <a:bodyPr>
            <a:normAutofit/>
          </a:bodyPr>
          <a:lstStyle/>
          <a:p>
            <a:r>
              <a:rPr lang="fr-FR" sz="3600" dirty="0">
                <a:latin typeface="Segoe UI Black" panose="020B0A02040204020203" pitchFamily="34" charset="0"/>
                <a:ea typeface="Segoe UI Black" panose="020B0A02040204020203" pitchFamily="34" charset="0"/>
              </a:rPr>
              <a:t>Conférences Paul SAVY</a:t>
            </a: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1600" y="980728"/>
            <a:ext cx="7160840" cy="5184576"/>
          </a:xfrm>
        </p:spPr>
        <p:txBody>
          <a:bodyPr>
            <a:noAutofit/>
          </a:bodyPr>
          <a:lstStyle/>
          <a:p>
            <a:r>
              <a:rPr lang="fr-FR" sz="2200" b="1" dirty="0">
                <a:solidFill>
                  <a:schemeClr val="tx1"/>
                </a:solidFill>
              </a:rPr>
              <a:t>Atelier : Savoir dire non</a:t>
            </a:r>
          </a:p>
          <a:p>
            <a:r>
              <a:rPr lang="fr-FR" sz="2200" b="1" dirty="0" err="1">
                <a:solidFill>
                  <a:schemeClr val="tx1"/>
                </a:solidFill>
              </a:rPr>
              <a:t>Orga-nimateurs</a:t>
            </a:r>
            <a:r>
              <a:rPr lang="fr-FR" sz="2200" b="1" dirty="0">
                <a:solidFill>
                  <a:schemeClr val="tx1"/>
                </a:solidFill>
              </a:rPr>
              <a:t> : </a:t>
            </a:r>
          </a:p>
          <a:p>
            <a:r>
              <a:rPr lang="fr-FR" sz="2200" dirty="0">
                <a:solidFill>
                  <a:schemeClr val="tx1"/>
                </a:solidFill>
              </a:rPr>
              <a:t>Claire Berlioz</a:t>
            </a:r>
          </a:p>
          <a:p>
            <a:r>
              <a:rPr lang="fr-FR" sz="2200" dirty="0">
                <a:solidFill>
                  <a:schemeClr val="tx1"/>
                </a:solidFill>
              </a:rPr>
              <a:t>Raphael Revol</a:t>
            </a:r>
          </a:p>
          <a:p>
            <a:endParaRPr lang="fr-FR" sz="2200" dirty="0">
              <a:solidFill>
                <a:schemeClr val="tx1"/>
              </a:solidFill>
            </a:endParaRPr>
          </a:p>
          <a:p>
            <a:r>
              <a:rPr lang="fr-FR" sz="2200" b="1" dirty="0">
                <a:solidFill>
                  <a:schemeClr val="tx1"/>
                </a:solidFill>
              </a:rPr>
              <a:t>Expert : </a:t>
            </a:r>
          </a:p>
          <a:p>
            <a:r>
              <a:rPr lang="fr-FR" sz="2200" dirty="0">
                <a:solidFill>
                  <a:schemeClr val="tx1"/>
                </a:solidFill>
              </a:rPr>
              <a:t> Frédéric Zorzi</a:t>
            </a:r>
          </a:p>
          <a:p>
            <a:endParaRPr lang="fr-FR" sz="2200" dirty="0">
              <a:solidFill>
                <a:schemeClr val="tx1"/>
              </a:solidFill>
            </a:endParaRPr>
          </a:p>
          <a:p>
            <a:r>
              <a:rPr lang="fr-FR" sz="2200" b="1" dirty="0">
                <a:solidFill>
                  <a:schemeClr val="tx1"/>
                </a:solidFill>
              </a:rPr>
              <a:t> </a:t>
            </a:r>
            <a:endParaRPr lang="fr-FR" sz="2200" dirty="0">
              <a:solidFill>
                <a:schemeClr val="tx1"/>
              </a:solidFill>
            </a:endParaRPr>
          </a:p>
          <a:p>
            <a:pPr algn="l"/>
            <a:r>
              <a:rPr lang="fr-FR" sz="2200" b="1" dirty="0">
                <a:solidFill>
                  <a:schemeClr val="tx1"/>
                </a:solidFill>
              </a:rPr>
              <a:t>		Tour de table : </a:t>
            </a:r>
            <a:r>
              <a:rPr lang="fr-FR" sz="2200" dirty="0">
                <a:solidFill>
                  <a:schemeClr val="tx1"/>
                </a:solidFill>
              </a:rPr>
              <a:t>Qui suis-je ? Où suis-je ? </a:t>
            </a:r>
          </a:p>
          <a:p>
            <a:r>
              <a:rPr lang="fr-FR" sz="2200" dirty="0">
                <a:solidFill>
                  <a:schemeClr val="tx1"/>
                </a:solidFill>
              </a:rPr>
              <a:t>Quelles sont mes attentes en m’inscrivant à cet atelier ? </a:t>
            </a:r>
            <a:r>
              <a:rPr lang="fr-FR" sz="2200" b="1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33754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29EC9D-6D43-461C-8404-8761CEAD1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Cadre réglementaire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7FF99F-0917-477B-B177-4E40DC3EE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Article R.4127-47 du Code de la santé publique </a:t>
            </a:r>
          </a:p>
          <a:p>
            <a:pPr lvl="1"/>
            <a:r>
              <a:rPr lang="fr-FR" dirty="0"/>
              <a:t>Informer explicitement</a:t>
            </a:r>
          </a:p>
          <a:p>
            <a:pPr lvl="1"/>
            <a:r>
              <a:rPr lang="fr-FR" dirty="0"/>
              <a:t>Au besoin LR AR </a:t>
            </a:r>
          </a:p>
          <a:p>
            <a:pPr lvl="1"/>
            <a:r>
              <a:rPr lang="fr-FR" dirty="0"/>
              <a:t>Communiquer le nom d’un confrère </a:t>
            </a:r>
          </a:p>
          <a:p>
            <a:pPr lvl="1"/>
            <a:r>
              <a:rPr lang="fr-FR" dirty="0"/>
              <a:t>Hors urgence</a:t>
            </a:r>
          </a:p>
          <a:p>
            <a:pPr lvl="1"/>
            <a:r>
              <a:rPr lang="fr-FR" dirty="0"/>
              <a:t>Toujours proposer une solution 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97963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986852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fr-FR" sz="3200" dirty="0">
                <a:latin typeface="Segoe UI Black" panose="020B0A02040204020203" pitchFamily="34" charset="0"/>
                <a:ea typeface="Segoe UI Black" panose="020B0A02040204020203" pitchFamily="34" charset="0"/>
              </a:rPr>
              <a:t>Conférences Paul SAVY</a:t>
            </a:r>
            <a:br>
              <a:rPr lang="fr-FR" sz="3600" b="1" dirty="0">
                <a:solidFill>
                  <a:schemeClr val="tx1"/>
                </a:solidFill>
              </a:rPr>
            </a:b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1600" y="980728"/>
            <a:ext cx="7160840" cy="5184576"/>
          </a:xfrm>
        </p:spPr>
        <p:txBody>
          <a:bodyPr>
            <a:noAutofit/>
          </a:bodyPr>
          <a:lstStyle/>
          <a:p>
            <a:endParaRPr lang="fr-FR" sz="2800" b="1" dirty="0">
              <a:solidFill>
                <a:schemeClr val="tx1"/>
              </a:solidFill>
            </a:endParaRPr>
          </a:p>
          <a:p>
            <a:endParaRPr lang="fr-FR" sz="2800" b="1" dirty="0"/>
          </a:p>
          <a:p>
            <a:r>
              <a:rPr lang="fr-FR" sz="2800" b="1" dirty="0">
                <a:solidFill>
                  <a:schemeClr val="tx1"/>
                </a:solidFill>
              </a:rPr>
              <a:t>Evaluation de la formation</a:t>
            </a:r>
          </a:p>
          <a:p>
            <a:r>
              <a:rPr lang="fr-FR" sz="2000" b="1" dirty="0"/>
              <a:t>A vous de nous faire progresser !</a:t>
            </a:r>
          </a:p>
          <a:p>
            <a:endParaRPr lang="fr-FR" sz="2000" b="1" dirty="0"/>
          </a:p>
          <a:p>
            <a:endParaRPr lang="fr-FR" sz="2000" b="1" dirty="0"/>
          </a:p>
          <a:p>
            <a:r>
              <a:rPr lang="fr-FR" sz="2000" b="1" dirty="0"/>
              <a:t>Bon retour chez vous </a:t>
            </a:r>
            <a:r>
              <a:rPr lang="fr-FR" sz="2000" b="1" dirty="0">
                <a:sym typeface="Wingdings" panose="05000000000000000000" pitchFamily="2" charset="2"/>
              </a:rPr>
              <a:t></a:t>
            </a:r>
            <a:r>
              <a:rPr lang="fr-FR" sz="2000" b="1" dirty="0"/>
              <a:t> </a:t>
            </a:r>
            <a:endParaRPr lang="fr-F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032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60040" y="980728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fr-FR" sz="3200" dirty="0">
                <a:latin typeface="Segoe UI Black" panose="020B0A02040204020203" pitchFamily="34" charset="0"/>
                <a:ea typeface="Segoe UI Black" panose="020B0A02040204020203" pitchFamily="34" charset="0"/>
              </a:rPr>
              <a:t>Conférences Paul SAVY </a:t>
            </a:r>
            <a:br>
              <a:rPr lang="fr-FR" sz="3100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</a:br>
            <a:r>
              <a:rPr lang="fr-FR" sz="3100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atelier Savoir dire non</a:t>
            </a:r>
            <a:br>
              <a:rPr lang="fr-FR" sz="3600" b="1" dirty="0">
                <a:solidFill>
                  <a:schemeClr val="tx1"/>
                </a:solidFill>
              </a:rPr>
            </a:b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1600" y="980728"/>
            <a:ext cx="7160840" cy="5184576"/>
          </a:xfrm>
        </p:spPr>
        <p:txBody>
          <a:bodyPr>
            <a:noAutofit/>
          </a:bodyPr>
          <a:lstStyle/>
          <a:p>
            <a:r>
              <a:rPr lang="fr-FR" sz="2800" b="1" dirty="0">
                <a:solidFill>
                  <a:schemeClr val="tx1"/>
                </a:solidFill>
              </a:rPr>
              <a:t>premier atelier en petits groupes</a:t>
            </a:r>
          </a:p>
          <a:p>
            <a:endParaRPr lang="fr-FR" sz="2800" b="1" dirty="0">
              <a:solidFill>
                <a:schemeClr val="tx1"/>
              </a:solidFill>
            </a:endParaRPr>
          </a:p>
          <a:p>
            <a:r>
              <a:rPr lang="fr-FR" sz="2800" b="1" dirty="0">
                <a:solidFill>
                  <a:schemeClr val="tx1"/>
                </a:solidFill>
              </a:rPr>
              <a:t>Consignes : </a:t>
            </a:r>
          </a:p>
          <a:p>
            <a:pPr marL="342900" lvl="0" indent="-342900">
              <a:buFont typeface="Symbol"/>
              <a:buChar char="Þ"/>
            </a:pPr>
            <a:r>
              <a:rPr lang="fr-FR" sz="2800" b="1" dirty="0">
                <a:solidFill>
                  <a:schemeClr val="tx1"/>
                </a:solidFill>
              </a:rPr>
              <a:t>designer un rapporteur</a:t>
            </a:r>
          </a:p>
          <a:p>
            <a:pPr lvl="0"/>
            <a:endParaRPr lang="fr-FR" sz="2800" b="1" dirty="0">
              <a:solidFill>
                <a:schemeClr val="tx1"/>
              </a:solidFill>
            </a:endParaRPr>
          </a:p>
          <a:p>
            <a:pPr lvl="0"/>
            <a:r>
              <a:rPr lang="fr-FR" sz="2800" b="1" dirty="0">
                <a:solidFill>
                  <a:schemeClr val="tx1"/>
                </a:solidFill>
              </a:rPr>
              <a:t>=&gt; « à partir d’une situation de soin récente où vous auriez aimé dire non, ou une situation où vous avez opposé un refus, explorez les </a:t>
            </a:r>
            <a:r>
              <a:rPr lang="fr-FR" sz="2800" b="1" u="sng" dirty="0">
                <a:solidFill>
                  <a:schemeClr val="tx1"/>
                </a:solidFill>
              </a:rPr>
              <a:t>circonstances</a:t>
            </a:r>
            <a:r>
              <a:rPr lang="fr-FR" sz="2800" b="1" dirty="0">
                <a:solidFill>
                  <a:schemeClr val="tx1"/>
                </a:solidFill>
              </a:rPr>
              <a:t> et les </a:t>
            </a:r>
            <a:r>
              <a:rPr lang="fr-FR" sz="2800" b="1" u="sng" dirty="0">
                <a:solidFill>
                  <a:schemeClr val="tx1"/>
                </a:solidFill>
              </a:rPr>
              <a:t>motifs</a:t>
            </a:r>
            <a:r>
              <a:rPr lang="fr-FR" sz="2800" b="1" dirty="0">
                <a:solidFill>
                  <a:schemeClr val="tx1"/>
                </a:solidFill>
              </a:rPr>
              <a:t> en lien avec cette problématique ».</a:t>
            </a:r>
          </a:p>
        </p:txBody>
      </p:sp>
    </p:spTree>
    <p:extLst>
      <p:ext uri="{BB962C8B-B14F-4D97-AF65-F5344CB8AC3E}">
        <p14:creationId xmlns:p14="http://schemas.microsoft.com/office/powerpoint/2010/main" val="1310722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576064"/>
          </a:xfrm>
        </p:spPr>
        <p:txBody>
          <a:bodyPr>
            <a:normAutofit fontScale="90000"/>
          </a:bodyPr>
          <a:lstStyle/>
          <a:p>
            <a:br>
              <a:rPr lang="fr-FR" sz="3600" dirty="0">
                <a:solidFill>
                  <a:schemeClr val="tx1"/>
                </a:solidFill>
              </a:rPr>
            </a:br>
            <a:br>
              <a:rPr lang="fr-FR" sz="3600" dirty="0">
                <a:solidFill>
                  <a:schemeClr val="tx1"/>
                </a:solidFill>
              </a:rPr>
            </a:br>
            <a:r>
              <a:rPr lang="fr-FR" sz="3600" dirty="0">
                <a:latin typeface="Segoe UI Black" panose="020B0A02040204020203" pitchFamily="34" charset="0"/>
                <a:ea typeface="Segoe UI Black" panose="020B0A02040204020203" pitchFamily="34" charset="0"/>
              </a:rPr>
              <a:t>Conférences Paul SAVY</a:t>
            </a:r>
            <a:br>
              <a:rPr lang="fr-FR" sz="3600" b="1" dirty="0">
                <a:solidFill>
                  <a:schemeClr val="tx1"/>
                </a:solidFill>
              </a:rPr>
            </a:b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1600" y="1988840"/>
            <a:ext cx="7160840" cy="3528392"/>
          </a:xfrm>
        </p:spPr>
        <p:txBody>
          <a:bodyPr>
            <a:noAutofit/>
          </a:bodyPr>
          <a:lstStyle/>
          <a:p>
            <a:r>
              <a:rPr lang="fr-FR" sz="2800" b="1" dirty="0">
                <a:solidFill>
                  <a:schemeClr val="tx1"/>
                </a:solidFill>
              </a:rPr>
              <a:t>Plénière</a:t>
            </a:r>
          </a:p>
          <a:p>
            <a:endParaRPr lang="fr-FR" sz="2800" b="1" dirty="0">
              <a:solidFill>
                <a:schemeClr val="tx1"/>
              </a:solidFill>
            </a:endParaRPr>
          </a:p>
          <a:p>
            <a:r>
              <a:rPr lang="fr-FR" sz="2800" b="1" dirty="0">
                <a:solidFill>
                  <a:schemeClr val="tx1"/>
                </a:solidFill>
              </a:rPr>
              <a:t>Rapport des groupes</a:t>
            </a:r>
          </a:p>
          <a:p>
            <a:endParaRPr lang="fr-FR" sz="2800" b="1" dirty="0">
              <a:solidFill>
                <a:schemeClr val="tx1"/>
              </a:solidFill>
            </a:endParaRPr>
          </a:p>
          <a:p>
            <a:r>
              <a:rPr lang="fr-FR" sz="2800" b="1" dirty="0">
                <a:solidFill>
                  <a:schemeClr val="tx1"/>
                </a:solidFill>
              </a:rPr>
              <a:t>Expertise </a:t>
            </a:r>
          </a:p>
        </p:txBody>
      </p:sp>
    </p:spTree>
    <p:extLst>
      <p:ext uri="{BB962C8B-B14F-4D97-AF65-F5344CB8AC3E}">
        <p14:creationId xmlns:p14="http://schemas.microsoft.com/office/powerpoint/2010/main" val="551180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r-FR" sz="4000" dirty="0"/>
              <a:t>Grands Motifs &amp; Petites Circonstances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032448"/>
          </a:xfrm>
        </p:spPr>
        <p:txBody>
          <a:bodyPr>
            <a:normAutofit/>
          </a:bodyPr>
          <a:lstStyle/>
          <a:p>
            <a:r>
              <a:rPr lang="fr-FR" dirty="0"/>
              <a:t>Demandes récurrentes : </a:t>
            </a:r>
          </a:p>
          <a:p>
            <a:pPr lvl="2"/>
            <a:r>
              <a:rPr lang="fr-FR" dirty="0"/>
              <a:t>ATB, </a:t>
            </a:r>
          </a:p>
          <a:p>
            <a:pPr lvl="2"/>
            <a:r>
              <a:rPr lang="fr-FR" dirty="0"/>
              <a:t>arrêt maladie, </a:t>
            </a:r>
          </a:p>
          <a:p>
            <a:pPr lvl="2"/>
            <a:r>
              <a:rPr lang="fr-FR" dirty="0"/>
              <a:t>certificat, </a:t>
            </a:r>
          </a:p>
          <a:p>
            <a:pPr lvl="2"/>
            <a:r>
              <a:rPr lang="fr-FR" dirty="0"/>
              <a:t>examen complémentaire. </a:t>
            </a:r>
          </a:p>
          <a:p>
            <a:r>
              <a:rPr lang="fr-FR" dirty="0"/>
              <a:t>Demande de RDV en urgence pour motif non justifié</a:t>
            </a:r>
          </a:p>
          <a:p>
            <a:r>
              <a:rPr lang="fr-FR" dirty="0"/>
              <a:t>Patient qui se présente en retard </a:t>
            </a:r>
          </a:p>
          <a:p>
            <a:r>
              <a:rPr lang="fr-FR" dirty="0"/>
              <a:t>Renouvellement d’une prescription jugée inappropriée</a:t>
            </a:r>
          </a:p>
          <a:p>
            <a:r>
              <a:rPr lang="fr-FR" dirty="0"/>
              <a:t>Sollicitations de l’industrie pharmaceutique </a:t>
            </a:r>
          </a:p>
        </p:txBody>
      </p:sp>
    </p:spTree>
    <p:extLst>
      <p:ext uri="{BB962C8B-B14F-4D97-AF65-F5344CB8AC3E}">
        <p14:creationId xmlns:p14="http://schemas.microsoft.com/office/powerpoint/2010/main" val="2551268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r-FR" sz="4000" dirty="0"/>
              <a:t>Grands Motifs &amp; Petites Circonstances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Patient « sympa » : plus difficile !</a:t>
            </a:r>
          </a:p>
          <a:p>
            <a:r>
              <a:rPr lang="fr-FR" dirty="0"/>
              <a:t>Analyser de la vraie demande</a:t>
            </a:r>
          </a:p>
          <a:p>
            <a:pPr lvl="1"/>
            <a:r>
              <a:rPr lang="fr-FR" dirty="0"/>
              <a:t>Prendre du recul, écouter </a:t>
            </a:r>
          </a:p>
          <a:p>
            <a:pPr lvl="1"/>
            <a:r>
              <a:rPr lang="fr-FR" dirty="0" err="1"/>
              <a:t>Refléchir</a:t>
            </a:r>
            <a:endParaRPr lang="fr-FR" dirty="0"/>
          </a:p>
          <a:p>
            <a:pPr lvl="1"/>
            <a:r>
              <a:rPr lang="fr-FR" dirty="0"/>
              <a:t>Différer la réponse </a:t>
            </a:r>
          </a:p>
          <a:p>
            <a:r>
              <a:rPr lang="fr-FR" dirty="0"/>
              <a:t>Marie </a:t>
            </a:r>
            <a:r>
              <a:rPr lang="fr-FR" dirty="0" err="1"/>
              <a:t>Juillard</a:t>
            </a:r>
            <a:r>
              <a:rPr lang="fr-FR" dirty="0"/>
              <a:t>, François </a:t>
            </a:r>
            <a:r>
              <a:rPr lang="fr-FR" dirty="0" err="1"/>
              <a:t>Bloedé</a:t>
            </a:r>
            <a:r>
              <a:rPr lang="fr-FR" dirty="0"/>
              <a:t> : « Le bon choix est celui avec lequel nous sommes en paix »</a:t>
            </a:r>
          </a:p>
          <a:p>
            <a:pPr lvl="1"/>
            <a:r>
              <a:rPr lang="fr-FR" dirty="0"/>
              <a:t>Médecine, Octobre 2016</a:t>
            </a:r>
          </a:p>
        </p:txBody>
      </p:sp>
    </p:spTree>
    <p:extLst>
      <p:ext uri="{BB962C8B-B14F-4D97-AF65-F5344CB8AC3E}">
        <p14:creationId xmlns:p14="http://schemas.microsoft.com/office/powerpoint/2010/main" val="2771241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r-FR" sz="4000" dirty="0"/>
              <a:t>Savoir dire non : Les raisons de la colère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Légitimité du médecin </a:t>
            </a:r>
          </a:p>
          <a:p>
            <a:pPr lvl="1"/>
            <a:r>
              <a:rPr lang="fr-FR" dirty="0"/>
              <a:t>Dr Emile </a:t>
            </a:r>
            <a:r>
              <a:rPr lang="fr-FR" dirty="0" err="1"/>
              <a:t>Rafowicz</a:t>
            </a:r>
            <a:r>
              <a:rPr lang="fr-FR" dirty="0"/>
              <a:t> : « quand vous vous adressez à un patient vous portez 2000 ans d’histoire de la médecine »</a:t>
            </a:r>
          </a:p>
          <a:p>
            <a:r>
              <a:rPr lang="fr-FR" dirty="0"/>
              <a:t>Expertise du Médecin Généraliste</a:t>
            </a:r>
          </a:p>
          <a:p>
            <a:pPr lvl="1"/>
            <a:r>
              <a:rPr lang="fr-FR" dirty="0"/>
              <a:t>Argumentaire scientifique pertinent</a:t>
            </a:r>
          </a:p>
          <a:p>
            <a:pPr lvl="1"/>
            <a:r>
              <a:rPr lang="fr-FR" dirty="0"/>
              <a:t>Argument déontologique (assurances, </a:t>
            </a:r>
            <a:r>
              <a:rPr lang="fr-FR" dirty="0" err="1"/>
              <a:t>med</a:t>
            </a:r>
            <a:r>
              <a:rPr lang="fr-FR" dirty="0"/>
              <a:t> du travail)</a:t>
            </a:r>
          </a:p>
          <a:p>
            <a:r>
              <a:rPr lang="fr-FR" dirty="0"/>
              <a:t>Protéger le patient (peurs, représentations)</a:t>
            </a:r>
          </a:p>
          <a:p>
            <a:r>
              <a:rPr lang="fr-FR" dirty="0"/>
              <a:t>Professionnalisme : se protéger soi</a:t>
            </a:r>
          </a:p>
          <a:p>
            <a:pPr lvl="1"/>
            <a:r>
              <a:rPr lang="fr-FR" dirty="0"/>
              <a:t>Juridiquement</a:t>
            </a:r>
          </a:p>
          <a:p>
            <a:pPr lvl="1"/>
            <a:r>
              <a:rPr lang="fr-FR" dirty="0"/>
              <a:t>Qualité du soin et de la relation médecin patient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6080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r-FR" sz="4000" dirty="0"/>
              <a:t>Oui mais c’est difficile de dire non !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Crainte de détériorer la relation médecin patient</a:t>
            </a:r>
          </a:p>
          <a:p>
            <a:pPr lvl="1"/>
            <a:r>
              <a:rPr lang="fr-FR" dirty="0"/>
              <a:t>Déplaire</a:t>
            </a:r>
          </a:p>
          <a:p>
            <a:pPr lvl="1"/>
            <a:r>
              <a:rPr lang="fr-FR" dirty="0"/>
              <a:t>Décevoir</a:t>
            </a:r>
          </a:p>
          <a:p>
            <a:pPr lvl="1"/>
            <a:r>
              <a:rPr lang="fr-FR" dirty="0"/>
              <a:t>Se tromper</a:t>
            </a:r>
          </a:p>
          <a:p>
            <a:pPr lvl="1"/>
            <a:r>
              <a:rPr lang="fr-FR" dirty="0"/>
              <a:t>Générer un conflit</a:t>
            </a:r>
          </a:p>
          <a:p>
            <a:pPr lvl="1"/>
            <a:endParaRPr lang="fr-FR" dirty="0"/>
          </a:p>
          <a:p>
            <a:r>
              <a:rPr lang="fr-FR" dirty="0"/>
              <a:t>Crainte d’y passer un temps fou</a:t>
            </a:r>
          </a:p>
          <a:p>
            <a:endParaRPr lang="fr-FR" dirty="0"/>
          </a:p>
          <a:p>
            <a:r>
              <a:rPr lang="fr-FR" dirty="0"/>
              <a:t>Réputation du médecin</a:t>
            </a:r>
          </a:p>
        </p:txBody>
      </p:sp>
    </p:spTree>
    <p:extLst>
      <p:ext uri="{BB962C8B-B14F-4D97-AF65-F5344CB8AC3E}">
        <p14:creationId xmlns:p14="http://schemas.microsoft.com/office/powerpoint/2010/main" val="2510979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r-FR" sz="4000" dirty="0"/>
              <a:t>Les enjeux du OUI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935480"/>
            <a:ext cx="8640960" cy="4389120"/>
          </a:xfrm>
        </p:spPr>
        <p:txBody>
          <a:bodyPr>
            <a:normAutofit/>
          </a:bodyPr>
          <a:lstStyle/>
          <a:p>
            <a:r>
              <a:rPr lang="fr-FR" dirty="0"/>
              <a:t>Difficulté à dire non ensuite </a:t>
            </a:r>
          </a:p>
          <a:p>
            <a:pPr lvl="1"/>
            <a:r>
              <a:rPr lang="fr-FR" dirty="0"/>
              <a:t>P. </a:t>
            </a:r>
            <a:r>
              <a:rPr lang="fr-FR" dirty="0" err="1"/>
              <a:t>Timsit</a:t>
            </a:r>
            <a:r>
              <a:rPr lang="fr-FR" dirty="0"/>
              <a:t> : c comme l’Orang Outang, tu dis oui une fois … </a:t>
            </a:r>
          </a:p>
          <a:p>
            <a:r>
              <a:rPr lang="fr-FR" dirty="0"/>
              <a:t>Revoir le patient à contrecœur</a:t>
            </a:r>
          </a:p>
          <a:p>
            <a:r>
              <a:rPr lang="fr-FR" dirty="0"/>
              <a:t>Devenir prestataire de services</a:t>
            </a:r>
          </a:p>
          <a:p>
            <a:r>
              <a:rPr lang="fr-FR" dirty="0"/>
              <a:t>Perte d’estime de soi, épuisement </a:t>
            </a:r>
          </a:p>
          <a:p>
            <a:r>
              <a:rPr lang="fr-FR" dirty="0"/>
              <a:t>Mise en danger du patient</a:t>
            </a:r>
          </a:p>
          <a:p>
            <a:r>
              <a:rPr lang="fr-FR" dirty="0"/>
              <a:t>Engager sa responsabilité</a:t>
            </a:r>
          </a:p>
          <a:p>
            <a:r>
              <a:rPr lang="fr-FR" dirty="0"/>
              <a:t>Contrôle CPAM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270659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</TotalTime>
  <Words>963</Words>
  <Application>Microsoft Office PowerPoint</Application>
  <PresentationFormat>Affichage à l'écran (4:3)</PresentationFormat>
  <Paragraphs>170</Paragraphs>
  <Slides>21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Constantia</vt:lpstr>
      <vt:lpstr>Segoe UI Black</vt:lpstr>
      <vt:lpstr>Symbol</vt:lpstr>
      <vt:lpstr>Wingdings 2</vt:lpstr>
      <vt:lpstr>Thème Office</vt:lpstr>
      <vt:lpstr>Débit</vt:lpstr>
      <vt:lpstr>Conférences Paul SAVY savoir dire NON   12 XI 2019</vt:lpstr>
      <vt:lpstr>Conférences Paul SAVY</vt:lpstr>
      <vt:lpstr>Conférences Paul SAVY   atelier Savoir dire non </vt:lpstr>
      <vt:lpstr>  Conférences Paul SAVY </vt:lpstr>
      <vt:lpstr>Grands Motifs &amp; Petites Circonstances</vt:lpstr>
      <vt:lpstr>Grands Motifs &amp; Petites Circonstances</vt:lpstr>
      <vt:lpstr>Savoir dire non : Les raisons de la colère</vt:lpstr>
      <vt:lpstr>Oui mais c’est difficile de dire non !</vt:lpstr>
      <vt:lpstr>Les enjeux du OUI </vt:lpstr>
      <vt:lpstr>références</vt:lpstr>
      <vt:lpstr>Conférences Paul SAVY</vt:lpstr>
      <vt:lpstr>Conférences Paul SAVY </vt:lpstr>
      <vt:lpstr>NON : outils et stratégies</vt:lpstr>
      <vt:lpstr>NON : boite à outils</vt:lpstr>
      <vt:lpstr>NON : boite à outils</vt:lpstr>
      <vt:lpstr>NON : boite à outils</vt:lpstr>
      <vt:lpstr>Stratégie efficace pour une non prescription d’antibiotiques :   étude PAAIR1 (2001)</vt:lpstr>
      <vt:lpstr>Stratégie efficace pour une non prescription d’antibiotiques :   étude PAAIR1 (2001)</vt:lpstr>
      <vt:lpstr>Conférences Paul SAVY</vt:lpstr>
      <vt:lpstr>Cadre réglementaire</vt:lpstr>
      <vt:lpstr>Conférences Paul SAVY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Frederic Zorzi</cp:lastModifiedBy>
  <cp:revision>22</cp:revision>
  <dcterms:created xsi:type="dcterms:W3CDTF">2017-10-17T15:27:21Z</dcterms:created>
  <dcterms:modified xsi:type="dcterms:W3CDTF">2019-11-12T21:45:24Z</dcterms:modified>
</cp:coreProperties>
</file>