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Texte niveau 1…"/>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Texte niveau 1</a:t>
            </a:r>
          </a:p>
          <a:p>
            <a:pPr lvl="1"/>
            <a:r>
              <a:t>Texte niveau 2</a:t>
            </a:r>
          </a:p>
          <a:p>
            <a:pPr lvl="2"/>
            <a:r>
              <a:t>Texte niveau 3</a:t>
            </a:r>
          </a:p>
          <a:p>
            <a:pPr lvl="3"/>
            <a:r>
              <a:t>Texte niveau 4</a:t>
            </a:r>
          </a:p>
          <a:p>
            <a:pPr lvl="4"/>
            <a:r>
              <a:t>Texte niveau 5</a:t>
            </a:r>
          </a:p>
        </p:txBody>
      </p:sp>
      <p:sp>
        <p:nvSpPr>
          <p:cNvPr id="94" name="« Saisissez une citation ici. »"/>
          <p:cNvSpPr txBox="1"/>
          <p:nvPr>
            <p:ph type="body" sz="quarter" idx="13"/>
          </p:nvPr>
        </p:nvSpPr>
        <p:spPr>
          <a:xfrm>
            <a:off x="1270000" y="4267112"/>
            <a:ext cx="10464800" cy="609779"/>
          </a:xfrm>
          <a:prstGeom prst="rect">
            <a:avLst/>
          </a:prstGeom>
        </p:spPr>
        <p:txBody>
          <a:bodyPr/>
          <a:lstStyle/>
          <a:p>
            <a:pP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spTree>
      <p:nvGrpSpPr>
        <p:cNvPr id="1" name=""/>
        <p:cNvGrpSpPr/>
        <p:nvPr/>
      </p:nvGrpSpPr>
      <p:grpSpPr>
        <a:xfrm>
          <a:off x="0" y="0"/>
          <a:ext cx="0" cy="0"/>
          <a:chOff x="0" y="0"/>
          <a:chExt cx="0" cy="0"/>
        </a:xfrm>
      </p:grpSpPr>
      <p:sp>
        <p:nvSpPr>
          <p:cNvPr id="117"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18" name="Texte niveau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119" name="Numéro de diapositiv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spTree>
      <p:nvGrpSpPr>
        <p:cNvPr id="1" name=""/>
        <p:cNvGrpSpPr/>
        <p:nvPr/>
      </p:nvGrpSpPr>
      <p:grpSpPr>
        <a:xfrm>
          <a:off x="0" y="0"/>
          <a:ext cx="0" cy="0"/>
          <a:chOff x="0" y="0"/>
          <a:chExt cx="0" cy="0"/>
        </a:xfrm>
      </p:grpSpPr>
      <p:sp>
        <p:nvSpPr>
          <p:cNvPr id="126"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7" name="Texte niveau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6200"/>
            </a:lvl1pPr>
            <a:lvl2pPr marL="0" indent="0" algn="ctr">
              <a:spcBef>
                <a:spcPts val="0"/>
              </a:spcBef>
              <a:buSzTx/>
              <a:buNone/>
              <a:defRPr sz="6200"/>
            </a:lvl2pPr>
            <a:lvl3pPr marL="0" indent="0" algn="ctr">
              <a:spcBef>
                <a:spcPts val="0"/>
              </a:spcBef>
              <a:buSzTx/>
              <a:buNone/>
              <a:defRPr sz="6200"/>
            </a:lvl3pPr>
            <a:lvl4pPr marL="0" indent="0" algn="ctr">
              <a:spcBef>
                <a:spcPts val="0"/>
              </a:spcBef>
              <a:buSzTx/>
              <a:buNone/>
              <a:defRPr sz="6200"/>
            </a:lvl4pPr>
            <a:lvl5pPr marL="0" indent="0" algn="ctr">
              <a:spcBef>
                <a:spcPts val="0"/>
              </a:spcBef>
              <a:buSzTx/>
              <a:buNone/>
              <a:defRPr sz="6200"/>
            </a:lvl5pPr>
          </a:lstStyle>
          <a:p>
            <a:pPr/>
            <a:r>
              <a:t>Texte niveau 1</a:t>
            </a:r>
          </a:p>
          <a:p>
            <a:pPr lvl="1"/>
            <a:r>
              <a:t>Texte niveau 2</a:t>
            </a:r>
          </a:p>
          <a:p>
            <a:pPr lvl="2"/>
            <a:r>
              <a:t>Texte niveau 3</a:t>
            </a:r>
          </a:p>
          <a:p>
            <a:pPr lvl="3"/>
            <a:r>
              <a:t>Texte niveau 4</a:t>
            </a:r>
          </a:p>
          <a:p>
            <a:pPr lvl="4"/>
            <a:r>
              <a:t>Texte niveau 5</a:t>
            </a:r>
          </a:p>
        </p:txBody>
      </p:sp>
      <p:sp>
        <p:nvSpPr>
          <p:cNvPr id="128" name="Numéro de diapositiv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22088" y="289098"/>
            <a:ext cx="9753604" cy="6505790"/>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idx="13"/>
          </p:nvPr>
        </p:nvSpPr>
        <p:spPr>
          <a:xfrm>
            <a:off x="2263775" y="613832"/>
            <a:ext cx="12401550" cy="8267704"/>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idx="13"/>
          </p:nvPr>
        </p:nvSpPr>
        <p:spPr>
          <a:xfrm>
            <a:off x="4086225" y="2586564"/>
            <a:ext cx="9429750" cy="6286506"/>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2"/>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sychomedia.qc.ca/lexique/definition/manuel-diagnostique-et-statistique-des-troubles-mentaux-dsm"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ofii.fr/procedure-etrangers-malades"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8BCA"/>
        </a:solidFill>
      </p:bgPr>
    </p:bg>
    <p:spTree>
      <p:nvGrpSpPr>
        <p:cNvPr id="1" name=""/>
        <p:cNvGrpSpPr/>
        <p:nvPr/>
      </p:nvGrpSpPr>
      <p:grpSpPr>
        <a:xfrm>
          <a:off x="0" y="0"/>
          <a:ext cx="0" cy="0"/>
          <a:chOff x="0" y="0"/>
          <a:chExt cx="0" cy="0"/>
        </a:xfrm>
      </p:grpSpPr>
      <p:pic>
        <p:nvPicPr>
          <p:cNvPr id="137" name="image.jpeg" descr="image.jpeg"/>
          <p:cNvPicPr>
            <a:picLocks noChangeAspect="1"/>
          </p:cNvPicPr>
          <p:nvPr/>
        </p:nvPicPr>
        <p:blipFill>
          <a:blip r:embed="rId2">
            <a:extLst/>
          </a:blip>
          <a:stretch>
            <a:fillRect/>
          </a:stretch>
        </p:blipFill>
        <p:spPr>
          <a:xfrm>
            <a:off x="2566123" y="323753"/>
            <a:ext cx="7659451" cy="1508122"/>
          </a:xfrm>
          <a:prstGeom prst="rect">
            <a:avLst/>
          </a:prstGeom>
          <a:ln w="12700">
            <a:miter lim="400000"/>
          </a:ln>
        </p:spPr>
      </p:pic>
      <p:sp>
        <p:nvSpPr>
          <p:cNvPr id="138" name="Centre de santé ESSOR…"/>
          <p:cNvSpPr txBox="1"/>
          <p:nvPr/>
        </p:nvSpPr>
        <p:spPr>
          <a:xfrm>
            <a:off x="61741" y="3479329"/>
            <a:ext cx="12893613" cy="18452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defTabSz="975360">
              <a:defRPr b="1" sz="5000">
                <a:latin typeface="Calibri"/>
                <a:ea typeface="Calibri"/>
                <a:cs typeface="Calibri"/>
                <a:sym typeface="Calibri"/>
              </a:defRPr>
            </a:pPr>
            <a:r>
              <a:t>Centre de santé ESSOR</a:t>
            </a:r>
          </a:p>
          <a:p>
            <a:pPr defTabSz="975360">
              <a:defRPr b="1" sz="1200">
                <a:latin typeface="Calibri"/>
                <a:ea typeface="Calibri"/>
                <a:cs typeface="Calibri"/>
                <a:sym typeface="Calibri"/>
              </a:defRPr>
            </a:pPr>
          </a:p>
          <a:p>
            <a:pPr defTabSz="975360">
              <a:defRPr sz="2800">
                <a:latin typeface="Calibri"/>
                <a:ea typeface="Calibri"/>
                <a:cs typeface="Calibri"/>
                <a:sym typeface="Calibri"/>
              </a:defRPr>
            </a:pPr>
            <a:r>
              <a:t>À destination des personnes en souffrance psychique liée à l’exil et des victimes de violence et de torture</a:t>
            </a:r>
          </a:p>
        </p:txBody>
      </p:sp>
      <p:sp>
        <p:nvSpPr>
          <p:cNvPr id="139" name="Numéro de diapositive"/>
          <p:cNvSpPr txBox="1"/>
          <p:nvPr>
            <p:ph type="sldNum" sz="quarter" idx="4294967295"/>
          </p:nvPr>
        </p:nvSpPr>
        <p:spPr>
          <a:xfrm>
            <a:off x="11914930" y="9168614"/>
            <a:ext cx="203982" cy="270421"/>
          </a:xfrm>
          <a:prstGeom prst="rect">
            <a:avLst/>
          </a:prstGeom>
          <a:extLst>
            <a:ext uri="{C572A759-6A51-4108-AA02-DFA0A04FC94B}">
              <ma14:wrappingTextBoxFlag xmlns:ma14="http://schemas.microsoft.com/office/mac/drawingml/2011/main" val="1"/>
            </a:ext>
          </a:extLst>
        </p:spPr>
        <p:txBody>
          <a:bodyPr lIns="59010" tIns="59010" rIns="59010" bIns="59010" anchor="ctr"/>
          <a:lstStyle>
            <a:lvl1pPr algn="r" defTabSz="975360">
              <a:defRPr sz="1100">
                <a:solidFill>
                  <a:srgbClr val="898989"/>
                </a:solidFill>
                <a:latin typeface="Calibri"/>
                <a:ea typeface="Calibri"/>
                <a:cs typeface="Calibri"/>
                <a:sym typeface="Calibri"/>
              </a:defRPr>
            </a:lvl1pPr>
          </a:lstStyle>
          <a:p>
            <a:pPr/>
            <a:fld id="{86CB4B4D-7CA3-9044-876B-883B54F8677D}" type="slidenum"/>
          </a:p>
        </p:txBody>
      </p:sp>
      <p:sp>
        <p:nvSpPr>
          <p:cNvPr id="140" name="PRESENTATION"/>
          <p:cNvSpPr txBox="1"/>
          <p:nvPr/>
        </p:nvSpPr>
        <p:spPr>
          <a:xfrm>
            <a:off x="98624" y="2448643"/>
            <a:ext cx="12893613" cy="765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defTabSz="975360">
              <a:defRPr b="1" sz="4400">
                <a:latin typeface="Calibri"/>
                <a:ea typeface="Calibri"/>
                <a:cs typeface="Calibri"/>
                <a:sym typeface="Calibri"/>
              </a:defRPr>
            </a:lvl1pPr>
          </a:lstStyle>
          <a:p>
            <a:pPr/>
            <a:r>
              <a:t>PRESENTATION</a:t>
            </a:r>
          </a:p>
        </p:txBody>
      </p:sp>
      <p:sp>
        <p:nvSpPr>
          <p:cNvPr id="141" name="3/12 2019 : Conférence Paul Savy"/>
          <p:cNvSpPr txBox="1"/>
          <p:nvPr/>
        </p:nvSpPr>
        <p:spPr>
          <a:xfrm>
            <a:off x="3919544" y="6313201"/>
            <a:ext cx="4952604" cy="473621"/>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wrap="none" lIns="59010" tIns="59010" rIns="59010" bIns="59010">
            <a:spAutoFit/>
          </a:bodyPr>
          <a:lstStyle>
            <a:lvl1pPr defTabSz="975360">
              <a:defRPr b="1">
                <a:solidFill>
                  <a:srgbClr val="2F5597"/>
                </a:solidFill>
                <a:latin typeface="Calibri"/>
                <a:ea typeface="Calibri"/>
                <a:cs typeface="Calibri"/>
                <a:sym typeface="Calibri"/>
              </a:defRPr>
            </a:lvl1pPr>
          </a:lstStyle>
          <a:p>
            <a:pPr/>
            <a:r>
              <a:t>3/12 2019 : Conférence Paul Savy</a:t>
            </a:r>
          </a:p>
        </p:txBody>
      </p:sp>
      <p:pic>
        <p:nvPicPr>
          <p:cNvPr id="142" name="image.png" descr="image.png"/>
          <p:cNvPicPr>
            <a:picLocks noChangeAspect="1"/>
          </p:cNvPicPr>
          <p:nvPr/>
        </p:nvPicPr>
        <p:blipFill>
          <a:blip r:embed="rId3">
            <a:extLst/>
          </a:blip>
          <a:stretch>
            <a:fillRect/>
          </a:stretch>
        </p:blipFill>
        <p:spPr>
          <a:xfrm>
            <a:off x="17072" y="8212694"/>
            <a:ext cx="12982949" cy="15573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229"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230" name="8"/>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8</a:t>
            </a:r>
          </a:p>
        </p:txBody>
      </p:sp>
      <p:pic>
        <p:nvPicPr>
          <p:cNvPr id="231"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232" name="L’activité hors soins"/>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L’activité hors soins</a:t>
            </a:r>
          </a:p>
        </p:txBody>
      </p:sp>
      <p:sp>
        <p:nvSpPr>
          <p:cNvPr id="233" name="Sensibilisation, coordination et promotion…"/>
          <p:cNvSpPr txBox="1"/>
          <p:nvPr/>
        </p:nvSpPr>
        <p:spPr>
          <a:xfrm>
            <a:off x="526884" y="1811382"/>
            <a:ext cx="11871119" cy="47281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algn="l" defTabSz="975360">
              <a:defRPr b="1" sz="2800">
                <a:latin typeface="Arial"/>
                <a:ea typeface="Arial"/>
                <a:cs typeface="Arial"/>
                <a:sym typeface="Arial"/>
              </a:defRPr>
            </a:pPr>
            <a:r>
              <a:t>Sensibilisation, coordination et promotion</a:t>
            </a:r>
          </a:p>
          <a:p>
            <a:pPr algn="l" defTabSz="975360">
              <a:defRPr sz="1200">
                <a:latin typeface="Arial"/>
                <a:ea typeface="Arial"/>
                <a:cs typeface="Arial"/>
                <a:sym typeface="Arial"/>
              </a:defRPr>
            </a:pPr>
          </a:p>
          <a:p>
            <a:pPr algn="l" defTabSz="975360">
              <a:buSzPct val="100000"/>
              <a:buChar char="-"/>
              <a:defRPr sz="1800">
                <a:latin typeface="Arial"/>
                <a:ea typeface="Arial"/>
                <a:cs typeface="Arial"/>
                <a:sym typeface="Arial"/>
              </a:defRPr>
            </a:pPr>
            <a:r>
              <a:t>Formation des officiers de protection de l’OFPRA (« Accueillir des récits de souffrance ») en lien avec Ulysse (Service de santé mentale spécialisé dans l’accompagnement de personnes exilées, Bruxelles). </a:t>
            </a:r>
          </a:p>
          <a:p>
            <a:pPr algn="l" defTabSz="975360">
              <a:buSzPct val="100000"/>
              <a:buChar char="-"/>
              <a:defRPr sz="1800">
                <a:latin typeface="Arial"/>
                <a:ea typeface="Arial"/>
                <a:cs typeface="Arial"/>
                <a:sym typeface="Arial"/>
              </a:defRPr>
            </a:pPr>
            <a:r>
              <a:t>Formation des personnels de la CNDA </a:t>
            </a:r>
          </a:p>
          <a:p>
            <a:pPr algn="l" defTabSz="975360">
              <a:buSzPct val="100000"/>
              <a:buChar char="-"/>
              <a:defRPr sz="1000">
                <a:latin typeface="Arial"/>
                <a:ea typeface="Arial"/>
                <a:cs typeface="Arial"/>
                <a:sym typeface="Arial"/>
              </a:defRPr>
            </a:pPr>
          </a:p>
          <a:p>
            <a:pPr algn="l" defTabSz="975360">
              <a:buSzPct val="100000"/>
              <a:buChar char="-"/>
              <a:defRPr sz="1800">
                <a:latin typeface="Arial"/>
                <a:ea typeface="Arial"/>
                <a:cs typeface="Arial"/>
                <a:sym typeface="Arial"/>
              </a:defRPr>
            </a:pPr>
            <a:r>
              <a:t>Intervention lors de conférences, colloques et événements publics</a:t>
            </a:r>
          </a:p>
          <a:p>
            <a:pPr algn="l" defTabSz="975360">
              <a:defRPr sz="1800">
                <a:latin typeface="Arial"/>
                <a:ea typeface="Arial"/>
                <a:cs typeface="Arial"/>
                <a:sym typeface="Arial"/>
              </a:defRPr>
            </a:pPr>
          </a:p>
          <a:p>
            <a:pPr algn="l" defTabSz="975360">
              <a:buSzPct val="100000"/>
              <a:buChar char="-"/>
              <a:defRPr sz="1800">
                <a:latin typeface="Arial"/>
                <a:ea typeface="Arial"/>
                <a:cs typeface="Arial"/>
                <a:sym typeface="Arial"/>
              </a:defRPr>
            </a:pPr>
            <a:r>
              <a:t>Participation à des dispositifs de santé : Conseils Locaux en Santé Mentale  de Lyon et  Villeurbanne, comités de pilotage de projets en santé mentale.</a:t>
            </a:r>
          </a:p>
          <a:p>
            <a:pPr algn="l" defTabSz="975360">
              <a:buSzPct val="100000"/>
              <a:buChar char="-"/>
              <a:defRPr sz="1000">
                <a:latin typeface="Arial"/>
                <a:ea typeface="Arial"/>
                <a:cs typeface="Arial"/>
                <a:sym typeface="Arial"/>
              </a:defRPr>
            </a:pPr>
          </a:p>
          <a:p>
            <a:pPr algn="l" defTabSz="975360">
              <a:buSzPct val="100000"/>
              <a:buChar char="-"/>
              <a:defRPr sz="1800">
                <a:latin typeface="Arial"/>
                <a:ea typeface="Arial"/>
                <a:cs typeface="Arial"/>
                <a:sym typeface="Arial"/>
              </a:defRPr>
            </a:pPr>
            <a:r>
              <a:t>Participation à des réseaux locaux, nationaux et internationaux (</a:t>
            </a:r>
            <a:r>
              <a:rPr>
                <a:latin typeface="Calibri"/>
                <a:ea typeface="Calibri"/>
                <a:cs typeface="Calibri"/>
                <a:sym typeface="Calibri"/>
              </a:rPr>
              <a:t>Groupement Régional des Centres de Santé Rhône-Alpes, Coordination santé mentale migrants Rhône, Réseau Orspere-Samdarra, Réséda, etc.)  </a:t>
            </a:r>
            <a:endParaRPr>
              <a:latin typeface="Calibri"/>
              <a:ea typeface="Calibri"/>
              <a:cs typeface="Calibri"/>
              <a:sym typeface="Calibri"/>
            </a:endParaRPr>
          </a:p>
          <a:p>
            <a:pPr algn="l" defTabSz="975360">
              <a:buSzPct val="100000"/>
              <a:buChar char="-"/>
              <a:defRPr sz="1800">
                <a:latin typeface="Calibri"/>
                <a:ea typeface="Calibri"/>
                <a:cs typeface="Calibri"/>
                <a:sym typeface="Calibri"/>
              </a:defRPr>
            </a:pPr>
          </a:p>
          <a:p>
            <a:pPr algn="l" defTabSz="975360">
              <a:buSzPct val="100000"/>
              <a:buChar char="-"/>
              <a:defRPr sz="1800">
                <a:latin typeface="Calibri"/>
                <a:ea typeface="Calibri"/>
                <a:cs typeface="Calibri"/>
                <a:sym typeface="Calibri"/>
              </a:defRPr>
            </a:pPr>
          </a:p>
          <a:p>
            <a:pPr algn="l" defTabSz="975360">
              <a:buSzPct val="100000"/>
              <a:buChar char="-"/>
              <a:defRPr sz="1000">
                <a:latin typeface="Arial"/>
                <a:ea typeface="Arial"/>
                <a:cs typeface="Arial"/>
                <a:sym typeface="Arial"/>
              </a:defRPr>
            </a:pPr>
          </a:p>
          <a:p>
            <a:pPr algn="l" defTabSz="975360">
              <a:buSzPct val="100000"/>
              <a:buChar char="-"/>
              <a:defRPr sz="1800">
                <a:latin typeface="Arial"/>
                <a:ea typeface="Arial"/>
                <a:cs typeface="Arial"/>
                <a:sym typeface="Arial"/>
              </a:defRPr>
            </a:pPr>
            <a:r>
              <a:t>Accueil de partenaires au centre, rencontres et échanges de pratiques, intervision.</a:t>
            </a:r>
          </a:p>
          <a:p>
            <a:pPr algn="l" defTabSz="975360">
              <a:buSzPct val="100000"/>
              <a:buChar char="-"/>
              <a:defRPr sz="1000">
                <a:latin typeface="Arial"/>
                <a:ea typeface="Arial"/>
                <a:cs typeface="Arial"/>
                <a:sym typeface="Arial"/>
              </a:defRPr>
            </a:pPr>
          </a:p>
          <a:p>
            <a:pPr algn="l" defTabSz="975360">
              <a:buSzPct val="100000"/>
              <a:buChar char="-"/>
              <a:defRPr sz="1800">
                <a:latin typeface="Arial"/>
                <a:ea typeface="Arial"/>
                <a:cs typeface="Arial"/>
                <a:sym typeface="Arial"/>
              </a:defRPr>
            </a:pPr>
            <a:r>
              <a:t>Visite sur sites des équipes de centres d’hébergement et partenaires médico-sociaux</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QUELQUES CHIFFRES…"/>
          <p:cNvSpPr txBox="1"/>
          <p:nvPr>
            <p:ph type="ctrTitle"/>
          </p:nvPr>
        </p:nvSpPr>
        <p:spPr>
          <a:xfrm>
            <a:off x="1130300" y="800100"/>
            <a:ext cx="10464800" cy="8724305"/>
          </a:xfrm>
          <a:prstGeom prst="rect">
            <a:avLst/>
          </a:prstGeom>
        </p:spPr>
        <p:txBody>
          <a:bodyPr anchor="t"/>
          <a:lstStyle/>
          <a:p>
            <a:pPr>
              <a:defRPr sz="3000">
                <a:solidFill>
                  <a:schemeClr val="accent1">
                    <a:lumOff val="-9999"/>
                  </a:schemeClr>
                </a:solidFill>
              </a:defRPr>
            </a:pPr>
            <a:r>
              <a:t>QUELQUES CHIFFRES </a:t>
            </a:r>
          </a:p>
          <a:p>
            <a:pPr algn="l">
              <a:defRPr sz="3000">
                <a:solidFill>
                  <a:schemeClr val="accent1">
                    <a:lumOff val="-9999"/>
                  </a:schemeClr>
                </a:solidFill>
              </a:defRPr>
            </a:pPr>
          </a:p>
          <a:p>
            <a:pPr algn="l">
              <a:defRPr sz="3000"/>
            </a:pPr>
            <a:r>
              <a:t>70,8 Millions de personnes déplacées dans le monde</a:t>
            </a:r>
          </a:p>
          <a:p>
            <a:pPr algn="l">
              <a:defRPr sz="3000"/>
            </a:pPr>
          </a:p>
          <a:p>
            <a:pPr algn="l">
              <a:defRPr sz="3000"/>
            </a:pPr>
            <a:r>
              <a:t>25 Millions de réfugies ( 3,7 M en Turquie, 1,1 M en Allemagne)</a:t>
            </a:r>
          </a:p>
          <a:p>
            <a:pPr algn="l">
              <a:defRPr sz="3000"/>
            </a:pPr>
          </a:p>
          <a:p>
            <a:pPr algn="l">
              <a:defRPr sz="3000"/>
            </a:pPr>
            <a:r>
              <a:t>600 000 Demandes d’asile en Europe / 56% de protection</a:t>
            </a:r>
          </a:p>
          <a:p>
            <a:pPr algn="l">
              <a:defRPr sz="3000"/>
            </a:pPr>
          </a:p>
          <a:p>
            <a:pPr algn="l">
              <a:defRPr sz="3000"/>
            </a:pPr>
            <a:r>
              <a:t>140 000 Demande d’asile en France </a:t>
            </a:r>
          </a:p>
          <a:p>
            <a:pPr algn="l">
              <a:defRPr sz="3000"/>
            </a:pPr>
          </a:p>
          <a:p>
            <a:pPr algn="l">
              <a:defRPr sz="3000"/>
            </a:pPr>
            <a:r>
              <a:t>46 000 Protections accordées en 2018 ( 36%) </a:t>
            </a:r>
          </a:p>
          <a:p>
            <a:pPr algn="l">
              <a:defRPr sz="3000"/>
            </a:pPr>
          </a:p>
          <a:p>
            <a:pPr lvl="2" algn="l">
              <a:defRPr sz="3000"/>
            </a:pPr>
            <a:r>
              <a:t>- Afghanistan</a:t>
            </a:r>
          </a:p>
          <a:p>
            <a:pPr lvl="2" algn="l">
              <a:defRPr sz="3000"/>
            </a:pPr>
            <a:r>
              <a:t>- Guinée</a:t>
            </a:r>
          </a:p>
          <a:p>
            <a:pPr lvl="2" algn="l">
              <a:defRPr sz="3000"/>
            </a:pPr>
            <a:r>
              <a:t>- Albanie</a:t>
            </a:r>
          </a:p>
          <a:p>
            <a:pPr lvl="2" algn="l">
              <a:defRPr sz="3000"/>
            </a:pPr>
            <a:r>
              <a:t>- Georgie</a:t>
            </a:r>
          </a:p>
          <a:p>
            <a:pPr lvl="2" algn="l">
              <a:defRPr sz="3000"/>
            </a:pPr>
            <a:r>
              <a:t>- Côte d’Ivoire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ETAPES DE LA PROCEDURE DE LA DEMANDE D’ASILE (simplifiée+++)…"/>
          <p:cNvSpPr txBox="1"/>
          <p:nvPr>
            <p:ph type="subTitle" idx="1"/>
          </p:nvPr>
        </p:nvSpPr>
        <p:spPr>
          <a:xfrm>
            <a:off x="1270000" y="482598"/>
            <a:ext cx="10464800" cy="10068774"/>
          </a:xfrm>
          <a:prstGeom prst="rect">
            <a:avLst/>
          </a:prstGeom>
        </p:spPr>
        <p:txBody>
          <a:bodyPr/>
          <a:lstStyle/>
          <a:p>
            <a:pPr algn="l">
              <a:defRPr b="1" sz="2400">
                <a:solidFill>
                  <a:srgbClr val="004D80"/>
                </a:solidFill>
              </a:defRPr>
            </a:pPr>
            <a:r>
              <a:t>ETAPES DE LA PROCEDURE DE LA DEMANDE D’ASILE (simplifiée+++)</a:t>
            </a:r>
          </a:p>
          <a:p>
            <a:pPr algn="l">
              <a:defRPr sz="2500"/>
            </a:pPr>
          </a:p>
          <a:p>
            <a:pPr algn="l">
              <a:defRPr sz="2500"/>
            </a:pPr>
            <a:r>
              <a:t>1) </a:t>
            </a:r>
            <a:r>
              <a:rPr b="1"/>
              <a:t>Entrée sur le territoire: </a:t>
            </a:r>
            <a:r>
              <a:t>délai de 90 j pour demander l’asile</a:t>
            </a:r>
          </a:p>
          <a:p>
            <a:pPr algn="l">
              <a:defRPr sz="2500"/>
            </a:pPr>
          </a:p>
          <a:p>
            <a:pPr algn="l">
              <a:defRPr sz="2500"/>
            </a:pPr>
            <a:r>
              <a:t>2) </a:t>
            </a:r>
            <a:r>
              <a:rPr b="1"/>
              <a:t>Plate forme d’accueil </a:t>
            </a:r>
            <a:r>
              <a:t>des DA ( Forum réfugies par exple))</a:t>
            </a:r>
          </a:p>
          <a:p>
            <a:pPr algn="l">
              <a:defRPr sz="2500"/>
            </a:pPr>
          </a:p>
          <a:p>
            <a:pPr algn="l">
              <a:defRPr sz="2500"/>
            </a:pPr>
            <a:r>
              <a:t>3) </a:t>
            </a:r>
            <a:r>
              <a:rPr b="1"/>
              <a:t>Guichet unique</a:t>
            </a:r>
            <a:r>
              <a:t> : Préfecture </a:t>
            </a:r>
          </a:p>
          <a:p>
            <a:pPr algn="l">
              <a:defRPr sz="2500"/>
            </a:pPr>
          </a:p>
          <a:p>
            <a:pPr algn="l">
              <a:defRPr sz="2500"/>
            </a:pPr>
            <a:r>
              <a:t>4) </a:t>
            </a:r>
            <a:r>
              <a:rPr b="1"/>
              <a:t>Enclenchement différents procédures</a:t>
            </a:r>
            <a:r>
              <a:t> ( procédure normale, procédure accélérée, Dublin)</a:t>
            </a:r>
          </a:p>
          <a:p>
            <a:pPr algn="l">
              <a:defRPr sz="2500"/>
            </a:pPr>
          </a:p>
          <a:p>
            <a:pPr algn="l">
              <a:defRPr sz="2500"/>
            </a:pPr>
            <a:r>
              <a:t>5) </a:t>
            </a:r>
            <a:r>
              <a:rPr b="1"/>
              <a:t>Dossier OFPRA</a:t>
            </a:r>
            <a:r>
              <a:t> ( 21jour)</a:t>
            </a:r>
          </a:p>
          <a:p>
            <a:pPr algn="l">
              <a:defRPr sz="2500"/>
            </a:pPr>
          </a:p>
          <a:p>
            <a:pPr algn="l">
              <a:defRPr sz="2500"/>
            </a:pPr>
            <a:r>
              <a:t>6) </a:t>
            </a:r>
            <a:r>
              <a:rPr b="1"/>
              <a:t>Entretien OFPRA</a:t>
            </a:r>
            <a:r>
              <a:t>……Notification: Accord ou rejet de la DA</a:t>
            </a:r>
          </a:p>
          <a:p>
            <a:pPr algn="l">
              <a:defRPr sz="2500"/>
            </a:pPr>
          </a:p>
          <a:p>
            <a:pPr algn="l">
              <a:defRPr sz="2500"/>
            </a:pPr>
            <a:r>
              <a:t>7) </a:t>
            </a:r>
            <a:r>
              <a:rPr b="1"/>
              <a:t>recours CNDA</a:t>
            </a:r>
            <a:r>
              <a:t>…..Notification Accord ou rejet de La DA</a:t>
            </a:r>
          </a:p>
          <a:p>
            <a:pPr algn="l">
              <a:defRPr sz="2500"/>
            </a:pPr>
          </a:p>
          <a:p>
            <a:pPr algn="l">
              <a:defRPr sz="2500"/>
            </a:pPr>
            <a:r>
              <a:t>8) </a:t>
            </a:r>
            <a:r>
              <a:rPr b="1"/>
              <a:t>Recours TA</a:t>
            </a:r>
            <a:r>
              <a:t>…….</a:t>
            </a:r>
          </a:p>
          <a:p>
            <a:pPr algn="l">
              <a:defRPr sz="2500"/>
            </a:pPr>
          </a:p>
          <a:p>
            <a:pPr algn="l">
              <a:defRPr sz="2500"/>
            </a:pPr>
            <a:r>
              <a:t>…………Obligation quitter territoire (OQTF)</a:t>
            </a:r>
          </a:p>
          <a:p>
            <a:pPr algn="l">
              <a:defRPr sz="2500"/>
            </a:pPr>
            <a:r>
              <a:t>…………Centre de rétention administratif (CRA° et expulsion</a:t>
            </a:r>
          </a:p>
          <a:p>
            <a:pPr algn="l">
              <a:defRPr sz="2500"/>
            </a:pPr>
            <a:r>
              <a:t>…………Clandestinité</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DSM-5, Manuel diagnostique et statistique des troubles mentaux (« Diagnostic and Statistical Manual of Mental Disorders »), publié par l'American Psychiatric Association en 2013."/>
          <p:cNvSpPr txBox="1"/>
          <p:nvPr>
            <p:ph type="ctrTitle"/>
          </p:nvPr>
        </p:nvSpPr>
        <p:spPr>
          <a:xfrm>
            <a:off x="1682922" y="761998"/>
            <a:ext cx="9816756" cy="756597"/>
          </a:xfrm>
          <a:prstGeom prst="rect">
            <a:avLst/>
          </a:prstGeom>
        </p:spPr>
        <p:txBody>
          <a:bodyPr/>
          <a:lstStyle/>
          <a:p>
            <a:pPr algn="just" defTabSz="438911">
              <a:defRPr sz="1800">
                <a:solidFill>
                  <a:srgbClr val="707070"/>
                </a:solidFill>
                <a:latin typeface="+mn-lt"/>
                <a:ea typeface="+mn-ea"/>
                <a:cs typeface="+mn-cs"/>
                <a:sym typeface="Helvetica Neue"/>
              </a:defRPr>
            </a:pPr>
            <a:r>
              <a:t>DSM-5, </a:t>
            </a:r>
            <a:r>
              <a:rPr u="sng">
                <a:solidFill>
                  <a:srgbClr val="0000FF"/>
                </a:solidFill>
                <a:uFill>
                  <a:solidFill>
                    <a:srgbClr val="0000FF"/>
                  </a:solidFill>
                </a:uFill>
                <a:hlinkClick r:id="rId2" invalidUrl="" action="" tgtFrame="" tooltip="" history="1" highlightClick="0" endSnd="0"/>
              </a:rPr>
              <a:t>Manuel diagnostique et statistique des troubles mentaux</a:t>
            </a:r>
            <a:r>
              <a:t> (« </a:t>
            </a:r>
            <a:r>
              <a:rPr i="1"/>
              <a:t>Diagnostic and Statistical Manual of Mental Disorders</a:t>
            </a:r>
            <a:r>
              <a:t> »), publié par l'</a:t>
            </a:r>
            <a:r>
              <a:rPr i="1"/>
              <a:t>American Psychiatric Association</a:t>
            </a:r>
            <a:r>
              <a:t> en 2013.</a:t>
            </a:r>
          </a:p>
        </p:txBody>
      </p:sp>
      <p:sp>
        <p:nvSpPr>
          <p:cNvPr id="240" name="Exposition à la mort, à des blessures graves, ou à la violence sexuelle, effectives ou potentielles,…"/>
          <p:cNvSpPr txBox="1"/>
          <p:nvPr>
            <p:ph type="subTitle" idx="1"/>
          </p:nvPr>
        </p:nvSpPr>
        <p:spPr>
          <a:xfrm>
            <a:off x="1129779" y="2036659"/>
            <a:ext cx="10923042" cy="8120168"/>
          </a:xfrm>
          <a:prstGeom prst="rect">
            <a:avLst/>
          </a:prstGeom>
        </p:spPr>
        <p:txBody>
          <a:bodyPr/>
          <a:lstStyle/>
          <a:p>
            <a:pPr marL="301751" indent="-209549" algn="just" defTabSz="301752">
              <a:buSzPct val="100000"/>
              <a:buFont typeface="Helvetica"/>
              <a:buChar char="•"/>
              <a:defRPr b="1" sz="1900">
                <a:solidFill>
                  <a:schemeClr val="accent1">
                    <a:lumOff val="-9999"/>
                  </a:schemeClr>
                </a:solidFill>
              </a:defRPr>
            </a:pPr>
            <a:r>
              <a:t>Exposition à la mort</a:t>
            </a:r>
            <a:r>
              <a:rPr>
                <a:solidFill>
                  <a:srgbClr val="000000"/>
                </a:solidFill>
              </a:rPr>
              <a:t>, à des blessures graves, ou à la violence sexuelle, effectives ou potentielles,</a:t>
            </a:r>
          </a:p>
          <a:p>
            <a:pPr lvl="1" marL="603502" indent="-209549" algn="just" defTabSz="301752">
              <a:buSzPct val="100000"/>
              <a:buFont typeface="Helvetica"/>
              <a:buChar char="•"/>
              <a:defRPr b="1" sz="1500"/>
            </a:pPr>
          </a:p>
          <a:p>
            <a:pPr lvl="1" marL="603502" indent="-209549" algn="just" defTabSz="301752">
              <a:buSzPct val="100000"/>
              <a:buFont typeface="Helvetica"/>
              <a:buChar char="•"/>
              <a:defRPr sz="1500"/>
            </a:pPr>
            <a:r>
              <a:t>Vivre directement l'événement traumatique. Être témoin, en personne, de l'événement .Apprendre que l'événement traumatique a été vécu par un proche</a:t>
            </a:r>
          </a:p>
          <a:p>
            <a:pPr marL="301751" indent="-209549" algn="just" defTabSz="301752">
              <a:buSzPct val="100000"/>
              <a:buFont typeface="Helvetica"/>
              <a:buChar char="•"/>
              <a:defRPr b="1" sz="1500"/>
            </a:pPr>
          </a:p>
          <a:p>
            <a:pPr marL="371601" indent="-279399" algn="just" defTabSz="301752">
              <a:buSzPct val="100000"/>
              <a:buFont typeface="Helvetica"/>
              <a:buChar char="•"/>
              <a:defRPr b="1" sz="2000"/>
            </a:pPr>
            <a:r>
              <a:t>Présence de </a:t>
            </a:r>
            <a:r>
              <a:rPr>
                <a:solidFill>
                  <a:schemeClr val="accent1">
                    <a:lumOff val="-9999"/>
                  </a:schemeClr>
                </a:solidFill>
              </a:rPr>
              <a:t>symptômes intrusifs</a:t>
            </a:r>
            <a:r>
              <a:rPr sz="1500"/>
              <a:t> associés à l'événement traumatique, ayant débuté après ce dernier :</a:t>
            </a:r>
            <a:endParaRPr sz="1500"/>
          </a:p>
          <a:p>
            <a:pPr marL="301751" indent="-209549" algn="just" defTabSz="301752">
              <a:buSzPct val="100000"/>
              <a:buFont typeface="Helvetica"/>
              <a:buChar char="•"/>
              <a:defRPr b="1" sz="1500"/>
            </a:pPr>
          </a:p>
          <a:p>
            <a:pPr lvl="1" marL="603502" indent="-209549" algn="just" defTabSz="301752">
              <a:buSzPct val="100000"/>
              <a:buFont typeface="Helvetica"/>
              <a:buChar char="•"/>
              <a:defRPr sz="1500"/>
            </a:pPr>
            <a:r>
              <a:t>Souvenirs pénibles récurrents. Rêves répétitifs. Réactions dissociatives, flash-backs où l’individu se sent ou agit comme si l’ET se reproduisait. </a:t>
            </a:r>
          </a:p>
          <a:p>
            <a:pPr lvl="1" marL="603502" indent="-209549" algn="just" defTabSz="301752">
              <a:buSzPct val="100000"/>
              <a:buFont typeface="Helvetica"/>
              <a:buChar char="•"/>
              <a:defRPr sz="1500"/>
            </a:pPr>
            <a:r>
              <a:t>Détresse psychologique intense . Réactions physiologique / angoisse.</a:t>
            </a:r>
          </a:p>
          <a:p>
            <a:pPr marL="301751" indent="-209549" algn="just" defTabSz="301752">
              <a:buSzPct val="100000"/>
              <a:buFont typeface="Helvetica"/>
              <a:buChar char="•"/>
              <a:defRPr b="1" sz="1500"/>
            </a:pPr>
          </a:p>
          <a:p>
            <a:pPr marL="371601" indent="-279399" algn="just" defTabSz="301752">
              <a:buSzPct val="100000"/>
              <a:buFont typeface="Helvetica"/>
              <a:buChar char="•"/>
              <a:defRPr b="1" sz="2000">
                <a:solidFill>
                  <a:schemeClr val="accent1">
                    <a:lumOff val="-9999"/>
                  </a:schemeClr>
                </a:solidFill>
              </a:defRPr>
            </a:pPr>
            <a:r>
              <a:t>Évitement persistant</a:t>
            </a:r>
            <a:r>
              <a:rPr>
                <a:solidFill>
                  <a:srgbClr val="000000"/>
                </a:solidFill>
              </a:rPr>
              <a:t> </a:t>
            </a:r>
            <a:r>
              <a:rPr sz="1500">
                <a:solidFill>
                  <a:srgbClr val="000000"/>
                </a:solidFill>
              </a:rPr>
              <a:t>des stimuli associés à l'événement traumatique.</a:t>
            </a:r>
            <a:endParaRPr sz="1500"/>
          </a:p>
          <a:p>
            <a:pPr lvl="1" marL="603502" indent="-209549" algn="just" defTabSz="301752">
              <a:buSzPct val="100000"/>
              <a:buFont typeface="Helvetica"/>
              <a:buChar char="•"/>
              <a:defRPr sz="1500"/>
            </a:pPr>
          </a:p>
          <a:p>
            <a:pPr lvl="1" marL="603502" indent="-209549" algn="just" defTabSz="301752">
              <a:buSzPct val="100000"/>
              <a:buFont typeface="Helvetica"/>
              <a:buChar char="•"/>
              <a:defRPr sz="1500"/>
            </a:pPr>
            <a:r>
              <a:t>Évitement ou efforts pour éviter les souvenirs, les pensées ou les sentiments pénibles, éviter les rappels externes de l’ET.</a:t>
            </a:r>
          </a:p>
          <a:p>
            <a:pPr lvl="1" marL="603502" indent="-209549" algn="just" defTabSz="301752">
              <a:buSzPct val="100000"/>
              <a:buFont typeface="Helvetica"/>
              <a:buChar char="•"/>
              <a:defRPr sz="1500"/>
            </a:pPr>
          </a:p>
          <a:p>
            <a:pPr marL="301751" indent="-209549" algn="just" defTabSz="301752">
              <a:buSzPct val="100000"/>
              <a:buFont typeface="Helvetica"/>
              <a:buChar char="•"/>
              <a:defRPr b="1" sz="1500"/>
            </a:pPr>
          </a:p>
          <a:p>
            <a:pPr marL="371601" indent="-279399" algn="just" defTabSz="301752">
              <a:buSzPct val="100000"/>
              <a:buFont typeface="Helvetica"/>
              <a:buChar char="•"/>
              <a:defRPr b="1" sz="2000">
                <a:solidFill>
                  <a:schemeClr val="accent1">
                    <a:lumOff val="-9999"/>
                  </a:schemeClr>
                </a:solidFill>
              </a:defRPr>
            </a:pPr>
            <a:r>
              <a:t>Altérations négatives des cognitions et de l'humeur</a:t>
            </a:r>
            <a:r>
              <a:rPr sz="1500">
                <a:solidFill>
                  <a:srgbClr val="000000"/>
                </a:solidFill>
              </a:rPr>
              <a:t> associées à l'ET, </a:t>
            </a:r>
            <a:endParaRPr sz="1500"/>
          </a:p>
          <a:p>
            <a:pPr lvl="1" marL="603502" indent="-209549" algn="just" defTabSz="301752">
              <a:buSzPct val="100000"/>
              <a:buFont typeface="Helvetica"/>
              <a:buChar char="•"/>
              <a:defRPr sz="1500"/>
            </a:pPr>
          </a:p>
          <a:p>
            <a:pPr lvl="1" marL="603502" indent="-209549" algn="just" defTabSz="301752">
              <a:buSzPct val="100000"/>
              <a:buFont typeface="Helvetica"/>
              <a:buChar char="•"/>
              <a:defRPr sz="1500"/>
            </a:pPr>
            <a:r>
              <a:t>Incapacité à se rappeler un aspect important de l’événement (amnésie disssociative)</a:t>
            </a:r>
          </a:p>
          <a:p>
            <a:pPr lvl="1" marL="603502" indent="-209549" algn="just" defTabSz="301752">
              <a:buSzPct val="100000"/>
              <a:buFont typeface="Helvetica"/>
              <a:buChar char="•"/>
              <a:defRPr sz="1500"/>
            </a:pPr>
            <a:r>
              <a:t>Cognitions persistances et déformées / causes et conséquences du traumatisme</a:t>
            </a:r>
          </a:p>
          <a:p>
            <a:pPr lvl="1" marL="603502" indent="-209549" algn="just" defTabSz="301752">
              <a:buSzPct val="100000"/>
              <a:buFont typeface="Helvetica"/>
              <a:buChar char="•"/>
              <a:defRPr sz="1500"/>
            </a:pPr>
            <a:r>
              <a:t>Pertes d’intérêt pour des activités significatives</a:t>
            </a:r>
          </a:p>
          <a:p>
            <a:pPr lvl="1" marL="603502" indent="-209549" algn="just" defTabSz="301752">
              <a:buSzPct val="100000"/>
              <a:buFont typeface="Helvetica"/>
              <a:buChar char="•"/>
              <a:defRPr sz="1500"/>
            </a:pPr>
            <a:r>
              <a:t>Sentiments de détachement et d’éloignement des autres</a:t>
            </a:r>
          </a:p>
          <a:p>
            <a:pPr lvl="1" marL="603502" indent="-209549" algn="just" defTabSz="301752">
              <a:buSzPct val="100000"/>
              <a:buFont typeface="Helvetica"/>
              <a:buChar char="•"/>
              <a:defRPr sz="1500"/>
            </a:pPr>
            <a:r>
              <a:t>Incapacité a éprouver de émotions positives</a:t>
            </a:r>
          </a:p>
          <a:p>
            <a:pPr marL="301751" indent="-209549" algn="just" defTabSz="301752">
              <a:buSzPct val="100000"/>
              <a:buFont typeface="Helvetica"/>
              <a:buChar char="•"/>
              <a:defRPr b="1" sz="1500"/>
            </a:pPr>
          </a:p>
          <a:p>
            <a:pPr marL="371601" indent="-279399" algn="just" defTabSz="301752">
              <a:buSzPct val="100000"/>
              <a:buFont typeface="Helvetica"/>
              <a:buChar char="•"/>
              <a:defRPr b="1" sz="2000"/>
            </a:pPr>
            <a:r>
              <a:t>Altérations marquées dans l'</a:t>
            </a:r>
            <a:r>
              <a:rPr>
                <a:solidFill>
                  <a:schemeClr val="accent1">
                    <a:lumOff val="-9999"/>
                  </a:schemeClr>
                </a:solidFill>
              </a:rPr>
              <a:t>activation et la réactivité </a:t>
            </a:r>
            <a:r>
              <a:rPr sz="1500"/>
              <a:t>associées à l'ET.</a:t>
            </a:r>
            <a:endParaRPr sz="1500"/>
          </a:p>
          <a:p>
            <a:pPr marL="301751" indent="-209549" algn="just" defTabSz="301752">
              <a:buSzPct val="100000"/>
              <a:buFont typeface="Helvetica"/>
              <a:buChar char="•"/>
              <a:defRPr b="1" sz="1500"/>
            </a:pPr>
          </a:p>
          <a:p>
            <a:pPr lvl="1" marL="603502" indent="-209549" algn="just" defTabSz="301752">
              <a:buSzPct val="100000"/>
              <a:buFont typeface="Helvetica"/>
              <a:buChar char="•"/>
              <a:defRPr sz="1500"/>
            </a:pPr>
            <a:r>
              <a:t>Comportement irritable et crises de colère.Comportement imprudent ou autodestructeur. Hypervigilance. Réaction de sursaut exagérée.</a:t>
            </a:r>
          </a:p>
          <a:p>
            <a:pPr lvl="1" marL="603502" indent="-209549" algn="just" defTabSz="301752">
              <a:buSzPct val="100000"/>
              <a:buFont typeface="Helvetica"/>
              <a:buChar char="•"/>
              <a:defRPr sz="1500"/>
            </a:pPr>
            <a:r>
              <a:t>Problèmes de concentration.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Droit au séjour etrangers malades"/>
          <p:cNvSpPr txBox="1"/>
          <p:nvPr>
            <p:ph type="title"/>
          </p:nvPr>
        </p:nvSpPr>
        <p:spPr>
          <a:prstGeom prst="rect">
            <a:avLst/>
          </a:prstGeom>
        </p:spPr>
        <p:txBody>
          <a:bodyPr/>
          <a:lstStyle>
            <a:lvl1pPr>
              <a:defRPr sz="5000"/>
            </a:lvl1pPr>
          </a:lstStyle>
          <a:p>
            <a:pPr/>
            <a:r>
              <a:t>Droit au séjour etrangers malades</a:t>
            </a:r>
          </a:p>
        </p:txBody>
      </p:sp>
      <p:sp>
        <p:nvSpPr>
          <p:cNvPr id="243" name="Les personnes étrangères résidant habituellement en France et nécessitant une prise en charge médicale, dont le défaut pourrait avoir des conséquences d’une exceptionnelle gravité, ont vocation à demeurer régulièrement en France le temps de cette prise en charge, dans le cas où, eu égard à l’offre de soins et aux caractéristiques du système de santé dans le pays où elles sont originaires, elles ne pourraient pas y bénéficier effectivement d’un traitement approprié."/>
          <p:cNvSpPr txBox="1"/>
          <p:nvPr>
            <p:ph type="body" idx="1"/>
          </p:nvPr>
        </p:nvSpPr>
        <p:spPr>
          <a:prstGeom prst="rect">
            <a:avLst/>
          </a:prstGeom>
        </p:spPr>
        <p:txBody>
          <a:bodyPr/>
          <a:lstStyle/>
          <a:p>
            <a:pPr marL="0" indent="0" algn="just" defTabSz="457200">
              <a:lnSpc>
                <a:spcPts val="5400"/>
              </a:lnSpc>
              <a:spcBef>
                <a:spcPts val="1200"/>
              </a:spcBef>
              <a:buSzTx/>
              <a:buNone/>
              <a:defRPr b="1" sz="3000">
                <a:solidFill>
                  <a:srgbClr val="004D80"/>
                </a:solidFill>
                <a:latin typeface="Times New Roman"/>
                <a:ea typeface="Times New Roman"/>
                <a:cs typeface="Times New Roman"/>
                <a:sym typeface="Times New Roman"/>
              </a:defRPr>
            </a:pPr>
            <a:r>
              <a:t>Les personnes étrangères résidant habituellement en France et nécessitant une prise en charge médicale, dont le défaut pourrait avoir des conséquences d’une </a:t>
            </a:r>
            <a:r>
              <a:rPr>
                <a:solidFill>
                  <a:srgbClr val="EE230C"/>
                </a:solidFill>
              </a:rPr>
              <a:t>exceptionnelle gravité</a:t>
            </a:r>
            <a:r>
              <a:t>, ont vocation à demeurer régulièrement en France l</a:t>
            </a:r>
            <a:r>
              <a:rPr>
                <a:solidFill>
                  <a:srgbClr val="EE230C"/>
                </a:solidFill>
              </a:rPr>
              <a:t>e temps de cette prise en charge,</a:t>
            </a:r>
            <a:r>
              <a:t> dans le cas où, eu égard à l’offre de soins et aux caractéristiques du système de santé dans le pays où elles sont originaires, </a:t>
            </a:r>
            <a:r>
              <a:rPr>
                <a:solidFill>
                  <a:srgbClr val="EE230C"/>
                </a:solidFill>
              </a:rPr>
              <a:t>elles ne pourraient pas y bénéficier effectivement d’un traitement approprié.</a:t>
            </a:r>
            <a:r>
              <a:rPr sz="2700">
                <a:solidFill>
                  <a:srgbClr val="EE230C"/>
                </a:solidFill>
              </a:rPr>
              <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http://www.ofii.fr/procedure-etrangers-malades…"/>
          <p:cNvSpPr txBox="1"/>
          <p:nvPr>
            <p:ph type="ctrTitle"/>
          </p:nvPr>
        </p:nvSpPr>
        <p:spPr>
          <a:xfrm>
            <a:off x="1409700" y="1358899"/>
            <a:ext cx="10464800" cy="1213101"/>
          </a:xfrm>
          <a:prstGeom prst="rect">
            <a:avLst/>
          </a:prstGeom>
        </p:spPr>
        <p:txBody>
          <a:bodyPr/>
          <a:lstStyle/>
          <a:p>
            <a:pPr algn="l" defTabSz="292606">
              <a:defRPr b="1" sz="1900" u="sng">
                <a:solidFill>
                  <a:srgbClr val="0000FF"/>
                </a:solidFill>
                <a:uFill>
                  <a:solidFill>
                    <a:srgbClr val="0000FF"/>
                  </a:solidFill>
                </a:uFill>
                <a:latin typeface="+mj-lt"/>
                <a:ea typeface="+mj-ea"/>
                <a:cs typeface="+mj-cs"/>
                <a:sym typeface="Helvetica"/>
              </a:defRPr>
            </a:pPr>
            <a:r>
              <a:rPr>
                <a:hlinkClick r:id="rId2" invalidUrl="" action="" tgtFrame="" tooltip="" history="1" highlightClick="0" endSnd="0"/>
              </a:rPr>
              <a:t>http://www.ofii.fr/procedure-etrangers-malades</a:t>
            </a:r>
            <a:endParaRPr>
              <a:solidFill>
                <a:srgbClr val="0068DA"/>
              </a:solidFill>
              <a:uFill>
                <a:solidFill>
                  <a:srgbClr val="0068DA"/>
                </a:solidFill>
              </a:uFill>
            </a:endParaRPr>
          </a:p>
          <a:p>
            <a:pPr algn="l" defTabSz="292606">
              <a:defRPr b="1" sz="1300">
                <a:solidFill>
                  <a:srgbClr val="555555"/>
                </a:solidFill>
                <a:latin typeface="+mj-lt"/>
                <a:ea typeface="+mj-ea"/>
                <a:cs typeface="+mj-cs"/>
                <a:sym typeface="Helvetica"/>
              </a:defRPr>
            </a:pPr>
            <a:r>
              <a:t>Pour toutes informations administratives la demande de titre de séjour pour soins :</a:t>
            </a:r>
          </a:p>
          <a:p>
            <a:pPr algn="l" defTabSz="292606">
              <a:defRPr b="1" sz="1300">
                <a:solidFill>
                  <a:srgbClr val="555555"/>
                </a:solidFill>
                <a:latin typeface="+mj-lt"/>
                <a:ea typeface="+mj-ea"/>
                <a:cs typeface="+mj-cs"/>
                <a:sym typeface="Helvetica"/>
              </a:defRPr>
            </a:pPr>
            <a:r>
              <a:t>Un numéro de téléphone unique : 01 53 69 53 90</a:t>
            </a:r>
          </a:p>
          <a:p>
            <a:pPr algn="l" defTabSz="292606">
              <a:defRPr b="1" sz="1300">
                <a:solidFill>
                  <a:srgbClr val="555555"/>
                </a:solidFill>
                <a:latin typeface="+mj-lt"/>
                <a:ea typeface="+mj-ea"/>
                <a:cs typeface="+mj-cs"/>
                <a:sym typeface="Helvetica"/>
              </a:defRPr>
            </a:pPr>
            <a:r>
              <a:t>Email : infoem@ofii.fr</a:t>
            </a:r>
          </a:p>
        </p:txBody>
      </p:sp>
      <p:sp>
        <p:nvSpPr>
          <p:cNvPr id="246" name="En cas de demande d’asile après le 1er mars 2019, ce délai est de 3 mois à compter du passage au guichet unique DA (préfecture).…"/>
          <p:cNvSpPr txBox="1"/>
          <p:nvPr>
            <p:ph type="subTitle" idx="1"/>
          </p:nvPr>
        </p:nvSpPr>
        <p:spPr>
          <a:xfrm>
            <a:off x="1181100" y="2293192"/>
            <a:ext cx="10464800" cy="7975997"/>
          </a:xfrm>
          <a:prstGeom prst="rect">
            <a:avLst/>
          </a:prstGeom>
        </p:spPr>
        <p:txBody>
          <a:bodyPr/>
          <a:lstStyle/>
          <a:p>
            <a:pPr algn="l" defTabSz="457200">
              <a:defRPr sz="2000">
                <a:solidFill>
                  <a:srgbClr val="555555"/>
                </a:solidFill>
                <a:latin typeface="+mj-lt"/>
                <a:ea typeface="+mj-ea"/>
                <a:cs typeface="+mj-cs"/>
                <a:sym typeface="Helvetica"/>
              </a:defRPr>
            </a:pPr>
          </a:p>
          <a:p>
            <a:pPr algn="l" defTabSz="457200">
              <a:defRPr sz="2000">
                <a:solidFill>
                  <a:srgbClr val="555555"/>
                </a:solidFill>
                <a:latin typeface="+mj-lt"/>
                <a:ea typeface="+mj-ea"/>
                <a:cs typeface="+mj-cs"/>
                <a:sym typeface="Helvetica"/>
              </a:defRPr>
            </a:pPr>
          </a:p>
          <a:p>
            <a:pPr algn="l" defTabSz="457200">
              <a:defRPr sz="2000">
                <a:solidFill>
                  <a:srgbClr val="555555"/>
                </a:solidFill>
                <a:latin typeface="+mj-lt"/>
                <a:ea typeface="+mj-ea"/>
                <a:cs typeface="+mj-cs"/>
                <a:sym typeface="Helvetica"/>
              </a:defRPr>
            </a:pPr>
            <a:r>
              <a:t>En cas de demande d’asile après le 1er mars 2019, ce délai est de 3 mois à compter du passage au guichet unique DA (préfecture).</a:t>
            </a:r>
          </a:p>
          <a:p>
            <a:pPr algn="l" defTabSz="457200">
              <a:defRPr sz="2000">
                <a:solidFill>
                  <a:srgbClr val="555555"/>
                </a:solidFill>
                <a:latin typeface="+mj-lt"/>
                <a:ea typeface="+mj-ea"/>
                <a:cs typeface="+mj-cs"/>
                <a:sym typeface="Helvetica"/>
              </a:defRPr>
            </a:pPr>
          </a:p>
          <a:p>
            <a:pPr algn="l" defTabSz="457200">
              <a:defRPr b="1" sz="2000">
                <a:solidFill>
                  <a:srgbClr val="555555"/>
                </a:solidFill>
                <a:latin typeface="+mj-lt"/>
                <a:ea typeface="+mj-ea"/>
                <a:cs typeface="+mj-cs"/>
                <a:sym typeface="Helvetica"/>
              </a:defRPr>
            </a:pPr>
            <a:r>
              <a:t>Retirer </a:t>
            </a:r>
            <a:r>
              <a:rPr b="0"/>
              <a:t>à</a:t>
            </a:r>
            <a:r>
              <a:t> la préfecture</a:t>
            </a:r>
            <a:r>
              <a:rPr b="0"/>
              <a:t>:  un certificat médical vierge à faire remplir par votre médecin habituel, une notice qui explique la procédure et une enveloppe « SECRET MÉDICAL » comportant l’adresse du service médical de l’OFII.</a:t>
            </a:r>
          </a:p>
          <a:p>
            <a:pPr algn="l" defTabSz="457200">
              <a:defRPr sz="1700">
                <a:solidFill>
                  <a:srgbClr val="555555"/>
                </a:solidFill>
                <a:latin typeface="+mj-lt"/>
                <a:ea typeface="+mj-ea"/>
                <a:cs typeface="+mj-cs"/>
                <a:sym typeface="Helvetica"/>
              </a:defRPr>
            </a:pPr>
          </a:p>
          <a:p>
            <a:pPr algn="l" defTabSz="457200">
              <a:defRPr b="1" sz="1900">
                <a:solidFill>
                  <a:srgbClr val="555555"/>
                </a:solidFill>
                <a:latin typeface="+mj-lt"/>
                <a:ea typeface="+mj-ea"/>
                <a:cs typeface="+mj-cs"/>
                <a:sym typeface="Helvetica"/>
              </a:defRPr>
            </a:pPr>
            <a:r>
              <a:t>Médecin ou à l’hôpital</a:t>
            </a:r>
            <a:r>
              <a:rPr b="0"/>
              <a:t>: Rédige le certificat médical. Ce certificat médical doit fournir au médecin de l’OFII les informations les plus complètes possibles pour permettre l’instruction du dossier dans les meilleurs délais. Il doit donc être rempli avec soin.</a:t>
            </a:r>
          </a:p>
          <a:p>
            <a:pPr algn="l" defTabSz="457200">
              <a:defRPr sz="2000">
                <a:solidFill>
                  <a:srgbClr val="555555"/>
                </a:solidFill>
                <a:latin typeface="+mj-lt"/>
                <a:ea typeface="+mj-ea"/>
                <a:cs typeface="+mj-cs"/>
                <a:sym typeface="Helvetica"/>
              </a:defRPr>
            </a:pPr>
          </a:p>
          <a:p>
            <a:pPr algn="l" defTabSz="457200">
              <a:defRPr b="1" sz="2000">
                <a:solidFill>
                  <a:srgbClr val="555555"/>
                </a:solidFill>
                <a:latin typeface="+mj-lt"/>
                <a:ea typeface="+mj-ea"/>
                <a:cs typeface="+mj-cs"/>
                <a:sym typeface="Helvetica"/>
              </a:defRPr>
            </a:pPr>
            <a:r>
              <a:t>Le médecin de l’OFII</a:t>
            </a:r>
            <a:r>
              <a:rPr b="0"/>
              <a:t> qui examine le dossier peut, dans le respect du secret médical, demander des informations médicales complémentaires il peut  convoquer pour un examen médical s’il le juge nécessaire.</a:t>
            </a:r>
          </a:p>
          <a:p>
            <a:pPr algn="l" defTabSz="457200">
              <a:defRPr sz="1400">
                <a:solidFill>
                  <a:srgbClr val="555555"/>
                </a:solidFill>
                <a:latin typeface="+mj-lt"/>
                <a:ea typeface="+mj-ea"/>
                <a:cs typeface="+mj-cs"/>
                <a:sym typeface="Helvetica"/>
              </a:defRPr>
            </a:pPr>
          </a:p>
          <a:p>
            <a:pPr algn="l" defTabSz="457200">
              <a:defRPr b="1" sz="2000">
                <a:solidFill>
                  <a:srgbClr val="555555"/>
                </a:solidFill>
                <a:latin typeface="+mj-lt"/>
                <a:ea typeface="+mj-ea"/>
                <a:cs typeface="+mj-cs"/>
                <a:sym typeface="Helvetica"/>
              </a:defRPr>
            </a:pPr>
            <a:r>
              <a:t>Un collège de médecins de l’OFII </a:t>
            </a:r>
            <a:r>
              <a:rPr b="0"/>
              <a:t>délibère et</a:t>
            </a:r>
            <a:r>
              <a:t> </a:t>
            </a:r>
            <a:r>
              <a:rPr b="0"/>
              <a:t>rend son avis au préfet du lieu de votre résidence.</a:t>
            </a:r>
          </a:p>
          <a:p>
            <a:pPr algn="l" defTabSz="457200">
              <a:defRPr sz="2000">
                <a:solidFill>
                  <a:srgbClr val="555555"/>
                </a:solidFill>
                <a:latin typeface="+mj-lt"/>
                <a:ea typeface="+mj-ea"/>
                <a:cs typeface="+mj-cs"/>
                <a:sym typeface="Helvetica"/>
              </a:defRPr>
            </a:pPr>
            <a:r>
              <a:t>peut demander à faire procéder à des examens complémentaires, en présence, le cas échéant, du médecin de votre choix et d’un interprète.</a:t>
            </a:r>
          </a:p>
          <a:p>
            <a:pPr algn="l" defTabSz="457200">
              <a:defRPr sz="2000">
                <a:solidFill>
                  <a:srgbClr val="555555"/>
                </a:solidFill>
                <a:latin typeface="+mj-lt"/>
                <a:ea typeface="+mj-ea"/>
                <a:cs typeface="+mj-cs"/>
                <a:sym typeface="Helvetica"/>
              </a:defRPr>
            </a:pPr>
          </a:p>
          <a:p>
            <a:pPr algn="l" defTabSz="457200">
              <a:defRPr b="1" sz="2000">
                <a:solidFill>
                  <a:srgbClr val="555555"/>
                </a:solidFill>
                <a:latin typeface="+mj-lt"/>
                <a:ea typeface="+mj-ea"/>
                <a:cs typeface="+mj-cs"/>
                <a:sym typeface="Helvetica"/>
              </a:defRPr>
            </a:pPr>
            <a:r>
              <a:t>La décision est prise par le Préfet </a:t>
            </a:r>
            <a:r>
              <a:rPr b="0"/>
              <a:t>et notifiée directement au requérant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DASEM Chiffres clés (OFII) 45000 demandes en 2017…"/>
          <p:cNvSpPr txBox="1"/>
          <p:nvPr>
            <p:ph type="title"/>
          </p:nvPr>
        </p:nvSpPr>
        <p:spPr>
          <a:xfrm>
            <a:off x="952500" y="254000"/>
            <a:ext cx="11099800" cy="8972402"/>
          </a:xfrm>
          <a:prstGeom prst="rect">
            <a:avLst/>
          </a:prstGeom>
        </p:spPr>
        <p:txBody>
          <a:bodyPr/>
          <a:lstStyle/>
          <a:p>
            <a:pPr algn="l" defTabSz="336496">
              <a:lnSpc>
                <a:spcPts val="3200"/>
              </a:lnSpc>
              <a:spcBef>
                <a:spcPts val="800"/>
              </a:spcBef>
              <a:defRPr b="1" sz="1800">
                <a:solidFill>
                  <a:srgbClr val="004D80"/>
                </a:solidFill>
                <a:latin typeface="Times"/>
                <a:ea typeface="Times"/>
                <a:cs typeface="Times"/>
                <a:sym typeface="Times"/>
              </a:defRPr>
            </a:pPr>
          </a:p>
          <a:p>
            <a:pPr defTabSz="336496">
              <a:lnSpc>
                <a:spcPts val="3200"/>
              </a:lnSpc>
              <a:spcBef>
                <a:spcPts val="800"/>
              </a:spcBef>
              <a:defRPr b="1" sz="1800">
                <a:solidFill>
                  <a:srgbClr val="004D80"/>
                </a:solidFill>
                <a:latin typeface="Times"/>
                <a:ea typeface="Times"/>
                <a:cs typeface="Times"/>
                <a:sym typeface="Times"/>
              </a:defRPr>
            </a:pPr>
            <a:r>
              <a:t>DASEM Chiffres clés (OFII) 45000 demandes en 2017 </a:t>
            </a:r>
          </a:p>
          <a:p>
            <a:pPr algn="l" defTabSz="336496">
              <a:lnSpc>
                <a:spcPts val="3200"/>
              </a:lnSpc>
              <a:spcBef>
                <a:spcPts val="800"/>
              </a:spcBef>
              <a:defRPr b="1" sz="1800">
                <a:latin typeface="Times"/>
                <a:ea typeface="Times"/>
                <a:cs typeface="Times"/>
                <a:sym typeface="Times"/>
              </a:defRPr>
            </a:pPr>
          </a:p>
          <a:p>
            <a:pPr algn="l" defTabSz="336496">
              <a:lnSpc>
                <a:spcPts val="3200"/>
              </a:lnSpc>
              <a:spcBef>
                <a:spcPts val="800"/>
              </a:spcBef>
              <a:defRPr b="1" sz="3000">
                <a:solidFill>
                  <a:schemeClr val="accent1">
                    <a:lumOff val="-9999"/>
                  </a:schemeClr>
                </a:solidFill>
                <a:latin typeface="Times"/>
                <a:ea typeface="Times"/>
                <a:cs typeface="Times"/>
                <a:sym typeface="Times"/>
              </a:defRPr>
            </a:pPr>
            <a:r>
              <a:t>Globalement: 53 % d’avis favorable, 47% de rejet</a:t>
            </a:r>
          </a:p>
          <a:p>
            <a:pPr algn="l" defTabSz="336496">
              <a:lnSpc>
                <a:spcPts val="3200"/>
              </a:lnSpc>
              <a:spcBef>
                <a:spcPts val="800"/>
              </a:spcBef>
              <a:defRPr sz="2100">
                <a:latin typeface="Times"/>
                <a:ea typeface="Times"/>
                <a:cs typeface="Times"/>
                <a:sym typeface="Times"/>
              </a:defRPr>
            </a:pPr>
          </a:p>
          <a:p>
            <a:pPr algn="l" defTabSz="336496">
              <a:lnSpc>
                <a:spcPts val="3200"/>
              </a:lnSpc>
              <a:spcBef>
                <a:spcPts val="800"/>
              </a:spcBef>
              <a:defRPr b="1" sz="2100" u="sng">
                <a:solidFill>
                  <a:srgbClr val="004D80"/>
                </a:solidFill>
                <a:latin typeface="Times"/>
                <a:ea typeface="Times"/>
                <a:cs typeface="Times"/>
                <a:sym typeface="Times"/>
              </a:defRPr>
            </a:pPr>
            <a:r>
              <a:t>Principales causes</a:t>
            </a:r>
          </a:p>
          <a:p>
            <a:pPr algn="l" defTabSz="336496">
              <a:lnSpc>
                <a:spcPts val="3200"/>
              </a:lnSpc>
              <a:spcBef>
                <a:spcPts val="800"/>
              </a:spcBef>
              <a:defRPr b="1" sz="2100">
                <a:solidFill>
                  <a:srgbClr val="004D80"/>
                </a:solidFill>
                <a:latin typeface="Times"/>
                <a:ea typeface="Times"/>
                <a:cs typeface="Times"/>
                <a:sym typeface="Times"/>
              </a:defRPr>
            </a:pPr>
          </a:p>
          <a:p>
            <a:pPr algn="l" defTabSz="336496">
              <a:lnSpc>
                <a:spcPts val="3200"/>
              </a:lnSpc>
              <a:spcBef>
                <a:spcPts val="800"/>
              </a:spcBef>
              <a:defRPr b="1" sz="2100">
                <a:latin typeface="Times"/>
                <a:ea typeface="Times"/>
                <a:cs typeface="Times"/>
                <a:sym typeface="Times"/>
              </a:defRPr>
            </a:pPr>
            <a:r>
              <a:rPr>
                <a:solidFill>
                  <a:schemeClr val="accent1">
                    <a:lumOff val="-9999"/>
                  </a:schemeClr>
                </a:solidFill>
              </a:rPr>
              <a:t>Pathologies psychiatriques </a:t>
            </a:r>
            <a:r>
              <a:rPr b="0"/>
              <a:t>( rejet dans 3/4 des demandes)</a:t>
            </a:r>
          </a:p>
          <a:p>
            <a:pPr algn="l" defTabSz="336496">
              <a:lnSpc>
                <a:spcPts val="3200"/>
              </a:lnSpc>
              <a:spcBef>
                <a:spcPts val="800"/>
              </a:spcBef>
              <a:defRPr sz="2100">
                <a:latin typeface="Times"/>
                <a:ea typeface="Times"/>
                <a:cs typeface="Times"/>
                <a:sym typeface="Times"/>
              </a:defRPr>
            </a:pPr>
            <a:r>
              <a:t>21,9% </a:t>
            </a:r>
          </a:p>
          <a:p>
            <a:pPr algn="l" defTabSz="336496">
              <a:lnSpc>
                <a:spcPts val="3200"/>
              </a:lnSpc>
              <a:spcBef>
                <a:spcPts val="800"/>
              </a:spcBef>
              <a:defRPr b="1" sz="2100">
                <a:latin typeface="Times"/>
                <a:ea typeface="Times"/>
                <a:cs typeface="Times"/>
                <a:sym typeface="Times"/>
              </a:defRPr>
            </a:pPr>
            <a:r>
              <a:rPr>
                <a:solidFill>
                  <a:schemeClr val="accent1">
                    <a:lumOff val="-9999"/>
                  </a:schemeClr>
                </a:solidFill>
              </a:rPr>
              <a:t>Maladies infectieuses </a:t>
            </a:r>
            <a:r>
              <a:t>(dont VIH, hépatites, tuberculose, ...) </a:t>
            </a:r>
          </a:p>
          <a:p>
            <a:pPr algn="l" defTabSz="336496">
              <a:lnSpc>
                <a:spcPts val="3200"/>
              </a:lnSpc>
              <a:spcBef>
                <a:spcPts val="800"/>
              </a:spcBef>
              <a:defRPr sz="2100">
                <a:latin typeface="Times"/>
                <a:ea typeface="Times"/>
                <a:cs typeface="Times"/>
                <a:sym typeface="Times"/>
              </a:defRPr>
            </a:pPr>
            <a:r>
              <a:t>21,6% </a:t>
            </a:r>
          </a:p>
          <a:p>
            <a:pPr algn="l" defTabSz="336496">
              <a:lnSpc>
                <a:spcPts val="3200"/>
              </a:lnSpc>
              <a:spcBef>
                <a:spcPts val="800"/>
              </a:spcBef>
              <a:defRPr b="1" sz="2100">
                <a:latin typeface="Times"/>
                <a:ea typeface="Times"/>
                <a:cs typeface="Times"/>
                <a:sym typeface="Times"/>
              </a:defRPr>
            </a:pPr>
            <a:r>
              <a:rPr>
                <a:solidFill>
                  <a:schemeClr val="accent1">
                    <a:lumOff val="-9999"/>
                  </a:schemeClr>
                </a:solidFill>
              </a:rPr>
              <a:t>Maladie endocriniennes, nutritionnelles et métaboliques</a:t>
            </a:r>
            <a:r>
              <a:t> (dont diabète) </a:t>
            </a:r>
          </a:p>
          <a:p>
            <a:pPr algn="l" defTabSz="336496">
              <a:lnSpc>
                <a:spcPts val="3200"/>
              </a:lnSpc>
              <a:spcBef>
                <a:spcPts val="800"/>
              </a:spcBef>
              <a:defRPr sz="2100">
                <a:latin typeface="Times"/>
                <a:ea typeface="Times"/>
                <a:cs typeface="Times"/>
                <a:sym typeface="Times"/>
              </a:defRPr>
            </a:pPr>
            <a:r>
              <a:t>10,9% </a:t>
            </a:r>
          </a:p>
          <a:p>
            <a:pPr algn="l" defTabSz="336496">
              <a:lnSpc>
                <a:spcPts val="3200"/>
              </a:lnSpc>
              <a:spcBef>
                <a:spcPts val="800"/>
              </a:spcBef>
              <a:defRPr b="1" sz="2100">
                <a:solidFill>
                  <a:schemeClr val="accent1">
                    <a:lumOff val="-9999"/>
                  </a:schemeClr>
                </a:solidFill>
                <a:latin typeface="Times"/>
                <a:ea typeface="Times"/>
                <a:cs typeface="Times"/>
                <a:sym typeface="Times"/>
              </a:defRPr>
            </a:pPr>
            <a:r>
              <a:t>Tumeurs </a:t>
            </a:r>
          </a:p>
          <a:p>
            <a:pPr algn="l" defTabSz="336496">
              <a:lnSpc>
                <a:spcPts val="3200"/>
              </a:lnSpc>
              <a:spcBef>
                <a:spcPts val="800"/>
              </a:spcBef>
              <a:defRPr sz="2100">
                <a:latin typeface="Times"/>
                <a:ea typeface="Times"/>
                <a:cs typeface="Times"/>
                <a:sym typeface="Times"/>
              </a:defRPr>
            </a:pPr>
            <a:r>
              <a:t>8,9% </a:t>
            </a:r>
          </a:p>
          <a:p>
            <a:pPr algn="l" defTabSz="336496">
              <a:lnSpc>
                <a:spcPts val="3200"/>
              </a:lnSpc>
              <a:spcBef>
                <a:spcPts val="800"/>
              </a:spcBef>
              <a:defRPr b="1" sz="2100">
                <a:solidFill>
                  <a:schemeClr val="accent1">
                    <a:lumOff val="-9999"/>
                  </a:schemeClr>
                </a:solidFill>
                <a:latin typeface="Times"/>
                <a:ea typeface="Times"/>
                <a:cs typeface="Times"/>
                <a:sym typeface="Times"/>
              </a:defRPr>
            </a:pPr>
            <a:r>
              <a:t>Maladies de l’appareil circulatoire </a:t>
            </a:r>
          </a:p>
          <a:p>
            <a:pPr algn="l" defTabSz="336496">
              <a:lnSpc>
                <a:spcPts val="3200"/>
              </a:lnSpc>
              <a:spcBef>
                <a:spcPts val="800"/>
              </a:spcBef>
              <a:defRPr sz="2100">
                <a:latin typeface="Times"/>
                <a:ea typeface="Times"/>
                <a:cs typeface="Times"/>
                <a:sym typeface="Times"/>
              </a:defRPr>
            </a:pPr>
            <a:r>
              <a:t>8,3%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Les traitements médicamenteux et Psychothérapiques"/>
          <p:cNvSpPr txBox="1"/>
          <p:nvPr>
            <p:ph type="title"/>
          </p:nvPr>
        </p:nvSpPr>
        <p:spPr>
          <a:xfrm>
            <a:off x="1371600" y="266700"/>
            <a:ext cx="10464800" cy="3302000"/>
          </a:xfrm>
          <a:prstGeom prst="rect">
            <a:avLst/>
          </a:prstGeom>
        </p:spPr>
        <p:txBody>
          <a:bodyPr/>
          <a:lstStyle>
            <a:lvl1pPr>
              <a:defRPr sz="4000"/>
            </a:lvl1pPr>
          </a:lstStyle>
          <a:p>
            <a:pPr/>
            <a:r>
              <a:t>Les traitements médicamenteux et Psychothérapiques</a:t>
            </a:r>
          </a:p>
        </p:txBody>
      </p:sp>
      <p:sp>
        <p:nvSpPr>
          <p:cNvPr id="251" name="- Conditions de vie ?…"/>
          <p:cNvSpPr txBox="1"/>
          <p:nvPr>
            <p:ph type="body" sz="half" idx="1"/>
          </p:nvPr>
        </p:nvSpPr>
        <p:spPr>
          <a:xfrm>
            <a:off x="1033214" y="4210050"/>
            <a:ext cx="11141572" cy="3302000"/>
          </a:xfrm>
          <a:prstGeom prst="rect">
            <a:avLst/>
          </a:prstGeom>
        </p:spPr>
        <p:txBody>
          <a:bodyPr/>
          <a:lstStyle/>
          <a:p>
            <a:pPr defTabSz="186942">
              <a:defRPr b="1" sz="1900">
                <a:solidFill>
                  <a:srgbClr val="EE230C"/>
                </a:solidFill>
              </a:defRPr>
            </a:pPr>
            <a:r>
              <a:t>- Conditions de vie ?</a:t>
            </a:r>
          </a:p>
          <a:p>
            <a:pPr defTabSz="186942">
              <a:defRPr b="1" sz="1900">
                <a:solidFill>
                  <a:srgbClr val="EE230C"/>
                </a:solidFill>
              </a:defRPr>
            </a:pPr>
          </a:p>
          <a:p>
            <a:pPr defTabSz="186942">
              <a:defRPr b="1" sz="1900">
                <a:solidFill>
                  <a:srgbClr val="EE230C"/>
                </a:solidFill>
              </a:defRPr>
            </a:pPr>
            <a:r>
              <a:t>- Observance ?</a:t>
            </a:r>
          </a:p>
          <a:p>
            <a:pPr defTabSz="186942">
              <a:defRPr b="1" sz="1900">
                <a:solidFill>
                  <a:srgbClr val="EE230C"/>
                </a:solidFill>
              </a:defRPr>
            </a:pPr>
          </a:p>
          <a:p>
            <a:pPr defTabSz="186942">
              <a:defRPr b="1" sz="1900">
                <a:solidFill>
                  <a:srgbClr val="EE230C"/>
                </a:solidFill>
              </a:defRPr>
            </a:pPr>
            <a:r>
              <a:t>- Comorbidités?</a:t>
            </a:r>
          </a:p>
          <a:p>
            <a:pPr defTabSz="186942">
              <a:defRPr b="1" sz="1900">
                <a:solidFill>
                  <a:srgbClr val="EE230C"/>
                </a:solidFill>
              </a:defRPr>
            </a:pPr>
          </a:p>
          <a:p>
            <a:pPr defTabSz="186942">
              <a:defRPr b="1" sz="1900">
                <a:solidFill>
                  <a:srgbClr val="EE230C"/>
                </a:solidFill>
              </a:defRPr>
            </a:pPr>
            <a:r>
              <a:t>- Grossesse ? Allaitement?</a:t>
            </a:r>
          </a:p>
          <a:p>
            <a:pPr defTabSz="186942">
              <a:defRPr sz="1200"/>
            </a:pPr>
          </a:p>
          <a:p>
            <a:pPr defTabSz="186942">
              <a:defRPr sz="1900"/>
            </a:pPr>
          </a:p>
          <a:p>
            <a:pPr defTabSz="186942">
              <a:defRPr sz="1900"/>
            </a:pPr>
          </a:p>
          <a:p>
            <a:pPr defTabSz="186942">
              <a:defRPr sz="1900"/>
            </a:pPr>
            <a:r>
              <a: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Antidépresseurs"/>
          <p:cNvSpPr txBox="1"/>
          <p:nvPr>
            <p:ph type="title"/>
          </p:nvPr>
        </p:nvSpPr>
        <p:spPr>
          <a:xfrm>
            <a:off x="1208682" y="928166"/>
            <a:ext cx="10892236" cy="810670"/>
          </a:xfrm>
          <a:prstGeom prst="rect">
            <a:avLst/>
          </a:prstGeom>
        </p:spPr>
        <p:txBody>
          <a:bodyPr/>
          <a:lstStyle>
            <a:lvl1pPr defTabSz="344676">
              <a:defRPr sz="4700"/>
            </a:lvl1pPr>
          </a:lstStyle>
          <a:p>
            <a:pPr/>
            <a:r>
              <a:t>Antidépresseurs</a:t>
            </a:r>
          </a:p>
        </p:txBody>
      </p:sp>
      <p:sp>
        <p:nvSpPr>
          <p:cNvPr id="254" name="IRS et IRSNA…"/>
          <p:cNvSpPr txBox="1"/>
          <p:nvPr>
            <p:ph type="body" idx="1"/>
          </p:nvPr>
        </p:nvSpPr>
        <p:spPr>
          <a:xfrm>
            <a:off x="952500" y="1993302"/>
            <a:ext cx="11099800" cy="7772998"/>
          </a:xfrm>
          <a:prstGeom prst="rect">
            <a:avLst/>
          </a:prstGeom>
        </p:spPr>
        <p:txBody>
          <a:bodyPr/>
          <a:lstStyle/>
          <a:p>
            <a:pPr/>
            <a:r>
              <a:t>IRS et IRSNA</a:t>
            </a:r>
          </a:p>
          <a:p>
            <a:pPr lvl="1">
              <a:defRPr>
                <a:solidFill>
                  <a:srgbClr val="1EB001"/>
                </a:solidFill>
              </a:defRPr>
            </a:pPr>
            <a:r>
              <a:t>Sertraline (Zoloft): 50-200 mg/j</a:t>
            </a:r>
          </a:p>
          <a:p>
            <a:pPr lvl="1">
              <a:defRPr>
                <a:solidFill>
                  <a:srgbClr val="1EB001"/>
                </a:solidFill>
              </a:defRPr>
            </a:pPr>
            <a:r>
              <a:t>Paroxetine (Deroxat): 20-50mg/j</a:t>
            </a:r>
          </a:p>
          <a:p>
            <a:pPr lvl="1"/>
            <a:r>
              <a:t>Venlafaxine ( Effexor): 50- 300mg/j</a:t>
            </a:r>
          </a:p>
          <a:p>
            <a:pPr lvl="1"/>
            <a:r>
              <a:t>Mirtazapine (Gen): 15-30 mg/j</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Points de vigilance"/>
          <p:cNvSpPr txBox="1"/>
          <p:nvPr>
            <p:ph type="title"/>
          </p:nvPr>
        </p:nvSpPr>
        <p:spPr>
          <a:prstGeom prst="rect">
            <a:avLst/>
          </a:prstGeom>
        </p:spPr>
        <p:txBody>
          <a:bodyPr/>
          <a:lstStyle>
            <a:lvl1pPr>
              <a:defRPr sz="4000"/>
            </a:lvl1pPr>
          </a:lstStyle>
          <a:p>
            <a:pPr/>
            <a:r>
              <a:t>Points de vigilance</a:t>
            </a:r>
          </a:p>
        </p:txBody>
      </p:sp>
      <p:sp>
        <p:nvSpPr>
          <p:cNvPr id="257" name="Plus de 18 ans…"/>
          <p:cNvSpPr txBox="1"/>
          <p:nvPr>
            <p:ph type="body" idx="1"/>
          </p:nvPr>
        </p:nvSpPr>
        <p:spPr>
          <a:xfrm>
            <a:off x="952500" y="1847850"/>
            <a:ext cx="11099800" cy="6286500"/>
          </a:xfrm>
          <a:prstGeom prst="rect">
            <a:avLst/>
          </a:prstGeom>
        </p:spPr>
        <p:txBody>
          <a:bodyPr/>
          <a:lstStyle/>
          <a:p>
            <a:pPr marL="382270" indent="-382270" defTabSz="502412">
              <a:spcBef>
                <a:spcPts val="3600"/>
              </a:spcBef>
              <a:defRPr sz="2700"/>
            </a:pPr>
            <a:r>
              <a:t>Plus de 18 ans</a:t>
            </a:r>
          </a:p>
          <a:p>
            <a:pPr marL="382270" indent="-382270" defTabSz="502412">
              <a:spcBef>
                <a:spcPts val="3600"/>
              </a:spcBef>
              <a:defRPr sz="2700"/>
            </a:pPr>
            <a:r>
              <a:t>Risque suicidaire, virage maniaque, vigilance.</a:t>
            </a:r>
          </a:p>
          <a:p>
            <a:pPr marL="382270" indent="-382270" defTabSz="502412">
              <a:spcBef>
                <a:spcPts val="3600"/>
              </a:spcBef>
              <a:defRPr sz="2700"/>
            </a:pPr>
            <a:r>
              <a:t>Epilepsie, glaucome angle fermé, torsades de pointes</a:t>
            </a:r>
          </a:p>
          <a:p>
            <a:pPr marL="382270" indent="-382270" defTabSz="502412">
              <a:spcBef>
                <a:spcPts val="3600"/>
              </a:spcBef>
              <a:defRPr sz="2700"/>
            </a:pPr>
            <a:r>
              <a:t>Association médicamenteuse (IMAO, antimigraineux, autres psychotropes)</a:t>
            </a:r>
          </a:p>
          <a:p>
            <a:pPr marL="382270" indent="-382270" defTabSz="502412">
              <a:spcBef>
                <a:spcPts val="3600"/>
              </a:spcBef>
              <a:defRPr sz="2700"/>
            </a:pPr>
            <a:r>
              <a:t>Grossesse et allaitement ??</a:t>
            </a:r>
          </a:p>
          <a:p>
            <a:pPr marL="382270" indent="-382270" defTabSz="502412">
              <a:spcBef>
                <a:spcPts val="3600"/>
              </a:spcBef>
              <a:defRPr sz="2700"/>
            </a:pPr>
            <a:r>
              <a:t>Syndrome sérotoninergique.</a:t>
            </a:r>
          </a:p>
          <a:p>
            <a:pPr marL="382270" indent="-382270" defTabSz="502412">
              <a:spcBef>
                <a:spcPts val="3600"/>
              </a:spcBef>
              <a:defRPr sz="2700"/>
            </a:pPr>
            <a:r>
              <a:t>Aggravation symptomatologie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45"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46" name="1"/>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1</a:t>
            </a:r>
          </a:p>
        </p:txBody>
      </p:sp>
      <p:pic>
        <p:nvPicPr>
          <p:cNvPr id="147"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148" name="Centre de santé ESSOR"/>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Centre de santé ESSOR</a:t>
            </a:r>
          </a:p>
        </p:txBody>
      </p:sp>
      <p:sp>
        <p:nvSpPr>
          <p:cNvPr id="149" name="Créé en 2007 et agréé en 2008…"/>
          <p:cNvSpPr txBox="1"/>
          <p:nvPr/>
        </p:nvSpPr>
        <p:spPr>
          <a:xfrm>
            <a:off x="7729384" y="1534756"/>
            <a:ext cx="4668619" cy="2777542"/>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marL="440871" indent="-440871" algn="just" defTabSz="975360">
              <a:buSzPct val="100000"/>
              <a:buChar char="-"/>
              <a:defRPr sz="1800">
                <a:latin typeface="Arial"/>
                <a:ea typeface="Arial"/>
                <a:cs typeface="Arial"/>
                <a:sym typeface="Arial"/>
              </a:defRPr>
            </a:pPr>
            <a:r>
              <a:t>Créé en 2007 et agréé en 2008</a:t>
            </a:r>
          </a:p>
          <a:p>
            <a:pPr marL="442600" indent="-442600" algn="just" defTabSz="975360">
              <a:defRPr sz="1800">
                <a:latin typeface="Arial"/>
                <a:ea typeface="Arial"/>
                <a:cs typeface="Arial"/>
                <a:sym typeface="Arial"/>
              </a:defRPr>
            </a:pPr>
          </a:p>
          <a:p>
            <a:pPr marL="440871" indent="-440871" algn="just" defTabSz="975360">
              <a:buSzPct val="100000"/>
              <a:buChar char="-"/>
              <a:defRPr sz="1800">
                <a:latin typeface="Arial"/>
                <a:ea typeface="Arial"/>
                <a:cs typeface="Arial"/>
                <a:sym typeface="Arial"/>
              </a:defRPr>
            </a:pPr>
            <a:r>
              <a:t>Le centre vient en aide aux personnes en état de souffrance psychique liée à l’exil et aux victimes de violence ou de torture. </a:t>
            </a:r>
          </a:p>
          <a:p>
            <a:pPr marL="440871" indent="-440871" algn="just" defTabSz="975360">
              <a:buSzPct val="100000"/>
              <a:buChar char="-"/>
              <a:defRPr sz="1800">
                <a:latin typeface="Arial"/>
                <a:ea typeface="Arial"/>
                <a:cs typeface="Arial"/>
                <a:sym typeface="Arial"/>
              </a:defRPr>
            </a:pPr>
          </a:p>
          <a:p>
            <a:pPr marL="440871" indent="-440871" algn="just" defTabSz="975360">
              <a:buSzPct val="100000"/>
              <a:buChar char="-"/>
              <a:defRPr sz="1800">
                <a:latin typeface="Arial"/>
                <a:ea typeface="Arial"/>
                <a:cs typeface="Arial"/>
                <a:sym typeface="Arial"/>
              </a:defRPr>
            </a:pPr>
            <a:r>
              <a:t>Offre de soin pluridisciplinaire : médecins, psychologues, kinésithérapeute et art-thérapeute</a:t>
            </a:r>
          </a:p>
        </p:txBody>
      </p:sp>
      <p:sp>
        <p:nvSpPr>
          <p:cNvPr id="150" name="Principes :…"/>
          <p:cNvSpPr txBox="1"/>
          <p:nvPr/>
        </p:nvSpPr>
        <p:spPr>
          <a:xfrm>
            <a:off x="479752" y="6329595"/>
            <a:ext cx="12196927" cy="1977442"/>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algn="just" defTabSz="975360">
              <a:defRPr b="1" sz="1800">
                <a:latin typeface="Arial"/>
                <a:ea typeface="Arial"/>
                <a:cs typeface="Arial"/>
                <a:sym typeface="Arial"/>
              </a:defRPr>
            </a:pPr>
            <a:r>
              <a:t>Principes : </a:t>
            </a:r>
          </a:p>
          <a:p>
            <a:pPr algn="just" defTabSz="975360">
              <a:buSzPct val="100000"/>
              <a:buChar char="-"/>
              <a:defRPr sz="1200">
                <a:latin typeface="Arial"/>
                <a:ea typeface="Arial"/>
                <a:cs typeface="Arial"/>
                <a:sym typeface="Arial"/>
              </a:defRPr>
            </a:pPr>
          </a:p>
          <a:p>
            <a:pPr algn="just" defTabSz="975360">
              <a:buSzPct val="100000"/>
              <a:buChar char="-"/>
              <a:defRPr sz="1800">
                <a:latin typeface="Arial"/>
                <a:ea typeface="Arial"/>
                <a:cs typeface="Arial"/>
                <a:sym typeface="Arial"/>
              </a:defRPr>
            </a:pPr>
            <a:r>
              <a:t>Accueil conditionné par l’état de santé de la personne exilée dans le cadre de sa demande d’asile, de son statut de protection (réfugié, protection subsidiaire, MNA, ) ou de sa vulnérabilité.</a:t>
            </a:r>
          </a:p>
          <a:p>
            <a:pPr algn="just" defTabSz="975360">
              <a:buSzPct val="100000"/>
              <a:buChar char="-"/>
              <a:defRPr sz="1200">
                <a:latin typeface="Arial"/>
                <a:ea typeface="Arial"/>
                <a:cs typeface="Arial"/>
                <a:sym typeface="Arial"/>
              </a:defRPr>
            </a:pPr>
          </a:p>
          <a:p>
            <a:pPr algn="just" defTabSz="975360">
              <a:buSzPct val="100000"/>
              <a:buChar char="-"/>
              <a:defRPr sz="1800">
                <a:latin typeface="Arial"/>
                <a:ea typeface="Arial"/>
                <a:cs typeface="Arial"/>
                <a:sym typeface="Arial"/>
              </a:defRPr>
            </a:pPr>
            <a:r>
              <a:t>Recours systématique à l’interprétariat professionnel lorsque nécessaire</a:t>
            </a:r>
          </a:p>
          <a:p>
            <a:pPr algn="just" defTabSz="975360">
              <a:buSzPct val="100000"/>
              <a:buChar char="-"/>
              <a:defRPr sz="1200">
                <a:latin typeface="Arial"/>
                <a:ea typeface="Arial"/>
                <a:cs typeface="Arial"/>
                <a:sym typeface="Arial"/>
              </a:defRPr>
            </a:pPr>
          </a:p>
          <a:p>
            <a:pPr algn="just" defTabSz="975360">
              <a:buSzPct val="100000"/>
              <a:buChar char="-"/>
              <a:defRPr sz="1800">
                <a:latin typeface="Arial"/>
                <a:ea typeface="Arial"/>
                <a:cs typeface="Arial"/>
                <a:sym typeface="Arial"/>
              </a:defRPr>
            </a:pPr>
            <a:r>
              <a:t>Dispositif complémentaire au droit commun</a:t>
            </a:r>
          </a:p>
        </p:txBody>
      </p:sp>
      <p:pic>
        <p:nvPicPr>
          <p:cNvPr id="151" name="image.tif" descr="image.tif"/>
          <p:cNvPicPr>
            <a:picLocks noChangeAspect="1"/>
          </p:cNvPicPr>
          <p:nvPr/>
        </p:nvPicPr>
        <p:blipFill>
          <a:blip r:embed="rId3">
            <a:extLst/>
          </a:blip>
          <a:stretch>
            <a:fillRect/>
          </a:stretch>
        </p:blipFill>
        <p:spPr>
          <a:xfrm>
            <a:off x="420743" y="1393370"/>
            <a:ext cx="6692283" cy="469443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Anxiolytiques et Hypnotiques"/>
          <p:cNvSpPr txBox="1"/>
          <p:nvPr>
            <p:ph type="title"/>
          </p:nvPr>
        </p:nvSpPr>
        <p:spPr>
          <a:prstGeom prst="rect">
            <a:avLst/>
          </a:prstGeom>
        </p:spPr>
        <p:txBody>
          <a:bodyPr/>
          <a:lstStyle>
            <a:lvl1pPr>
              <a:defRPr sz="5000"/>
            </a:lvl1pPr>
          </a:lstStyle>
          <a:p>
            <a:pPr/>
            <a:r>
              <a:t>Anxiolytiques et Hypnotiques</a:t>
            </a:r>
          </a:p>
        </p:txBody>
      </p:sp>
      <p:sp>
        <p:nvSpPr>
          <p:cNvPr id="260" name="BZD en principe contre-indiquées ( accoutumance, dépendance, sevrage): règle des 12 semaines pour BZD, 4 semaines pour hypnotiques.…"/>
          <p:cNvSpPr txBox="1"/>
          <p:nvPr>
            <p:ph type="body" idx="1"/>
          </p:nvPr>
        </p:nvSpPr>
        <p:spPr>
          <a:xfrm>
            <a:off x="1193800" y="1879600"/>
            <a:ext cx="11099800" cy="6286500"/>
          </a:xfrm>
          <a:prstGeom prst="rect">
            <a:avLst/>
          </a:prstGeom>
        </p:spPr>
        <p:txBody>
          <a:bodyPr/>
          <a:lstStyle/>
          <a:p>
            <a:pPr/>
            <a:r>
              <a:t>BZD en principe contre-indiquées ( accoutumance, dépendance, sevrage): </a:t>
            </a:r>
            <a:r>
              <a:rPr sz="2600"/>
              <a:t>règle des 12 semaines pour BZD, 4 semaines pour hypnotiques.</a:t>
            </a:r>
            <a:endParaRPr sz="2600"/>
          </a:p>
          <a:p>
            <a:pPr>
              <a:defRPr u="sng"/>
            </a:pPr>
            <a:r>
              <a:t>En pratique: </a:t>
            </a:r>
          </a:p>
          <a:p>
            <a:pPr lvl="1">
              <a:defRPr>
                <a:solidFill>
                  <a:srgbClr val="1EB001"/>
                </a:solidFill>
              </a:defRPr>
            </a:pPr>
            <a:r>
              <a:t>Oxazepam (Seresta)</a:t>
            </a:r>
            <a:r>
              <a:rPr>
                <a:solidFill>
                  <a:srgbClr val="000000"/>
                </a:solidFill>
              </a:rPr>
              <a:t>: 10 à 50mg sur courte durée </a:t>
            </a:r>
            <a:endParaRPr>
              <a:solidFill>
                <a:srgbClr val="000000"/>
              </a:solidFill>
            </a:endParaRPr>
          </a:p>
          <a:p>
            <a:pPr lvl="1">
              <a:defRPr>
                <a:solidFill>
                  <a:srgbClr val="1EB001"/>
                </a:solidFill>
              </a:defRPr>
            </a:pPr>
            <a:r>
              <a:t>Hydroxyzine (Atarax ):</a:t>
            </a:r>
            <a:r>
              <a:rPr>
                <a:solidFill>
                  <a:srgbClr val="000000"/>
                </a:solidFill>
              </a:rPr>
              <a:t> 30mg à 100mg</a:t>
            </a:r>
            <a:endParaRPr>
              <a:solidFill>
                <a:srgbClr val="000000"/>
              </a:solidFill>
            </a:endParaRPr>
          </a:p>
          <a:p>
            <a:pPr lvl="1">
              <a:defRPr>
                <a:solidFill>
                  <a:srgbClr val="1EB001"/>
                </a:solidFill>
              </a:defRPr>
            </a:pPr>
            <a:r>
              <a:t>Zolpidem (Stilnox)</a:t>
            </a:r>
            <a:r>
              <a:rPr>
                <a:solidFill>
                  <a:srgbClr val="000000"/>
                </a:solidFill>
              </a:rPr>
              <a:t>: 5mg-10mg (</a:t>
            </a:r>
            <a:r>
              <a:rPr sz="2500">
                <a:solidFill>
                  <a:srgbClr val="000000"/>
                </a:solidFill>
              </a:rPr>
              <a:t>ordo sécurisée).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Points de vigilance"/>
          <p:cNvSpPr txBox="1"/>
          <p:nvPr>
            <p:ph type="title"/>
          </p:nvPr>
        </p:nvSpPr>
        <p:spPr>
          <a:prstGeom prst="rect">
            <a:avLst/>
          </a:prstGeom>
        </p:spPr>
        <p:txBody>
          <a:bodyPr/>
          <a:lstStyle>
            <a:lvl1pPr>
              <a:defRPr sz="4000"/>
            </a:lvl1pPr>
          </a:lstStyle>
          <a:p>
            <a:pPr/>
            <a:r>
              <a:t>Points de vigilance</a:t>
            </a:r>
          </a:p>
        </p:txBody>
      </p:sp>
      <p:sp>
        <p:nvSpPr>
          <p:cNvPr id="263" name="Encadrement des prescriptions (posologie la plus faible et pendant la plus courte durée)…"/>
          <p:cNvSpPr txBox="1"/>
          <p:nvPr>
            <p:ph type="body" idx="1"/>
          </p:nvPr>
        </p:nvSpPr>
        <p:spPr>
          <a:xfrm>
            <a:off x="952500" y="1847850"/>
            <a:ext cx="11099800" cy="6286500"/>
          </a:xfrm>
          <a:prstGeom prst="rect">
            <a:avLst/>
          </a:prstGeom>
        </p:spPr>
        <p:txBody>
          <a:bodyPr/>
          <a:lstStyle/>
          <a:p>
            <a:pPr/>
            <a:r>
              <a:t>Encadrement des prescriptions (posologie la plus faible et pendant la plus courte durée)</a:t>
            </a:r>
          </a:p>
          <a:p>
            <a:pPr/>
            <a:r>
              <a:t>Dépendances associées ( Alcool)</a:t>
            </a:r>
          </a:p>
          <a:p>
            <a:pPr/>
            <a:r>
              <a:t>Aggravation des troubles mnésiques</a:t>
            </a:r>
          </a:p>
          <a:p>
            <a:pPr/>
            <a:r>
              <a:t>Effets atropiniques (Atarax) </a:t>
            </a:r>
          </a:p>
          <a:p>
            <a:pPr/>
            <a:r>
              <a:t>Associations médicamenteuses (IRS, antiarythmique…)</a:t>
            </a:r>
          </a:p>
          <a:p>
            <a:pPr/>
            <a:r>
              <a:t>Grossesse et allaitement pas de BZD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Recommandations HAS…"/>
          <p:cNvSpPr txBox="1"/>
          <p:nvPr>
            <p:ph type="title"/>
          </p:nvPr>
        </p:nvSpPr>
        <p:spPr>
          <a:prstGeom prst="rect">
            <a:avLst/>
          </a:prstGeom>
        </p:spPr>
        <p:txBody>
          <a:bodyPr/>
          <a:lstStyle/>
          <a:p>
            <a:pPr>
              <a:defRPr sz="4000"/>
            </a:pPr>
            <a:r>
              <a:t>Recommandations HAS </a:t>
            </a:r>
          </a:p>
          <a:p>
            <a:pPr>
              <a:defRPr sz="3000"/>
            </a:pPr>
            <a:r>
              <a:t>( Troubles anxieux graves)</a:t>
            </a:r>
          </a:p>
        </p:txBody>
      </p:sp>
      <p:sp>
        <p:nvSpPr>
          <p:cNvPr id="266" name="Psychothérapies structurées…"/>
          <p:cNvSpPr txBox="1"/>
          <p:nvPr>
            <p:ph type="body" idx="1"/>
          </p:nvPr>
        </p:nvSpPr>
        <p:spPr>
          <a:xfrm>
            <a:off x="952500" y="2400300"/>
            <a:ext cx="11099800" cy="6286500"/>
          </a:xfrm>
          <a:prstGeom prst="rect">
            <a:avLst/>
          </a:prstGeom>
        </p:spPr>
        <p:txBody>
          <a:bodyPr/>
          <a:lstStyle/>
          <a:p>
            <a:pPr marL="0" indent="0" algn="ctr" defTabSz="361734">
              <a:lnSpc>
                <a:spcPts val="2800"/>
              </a:lnSpc>
              <a:spcBef>
                <a:spcPts val="900"/>
              </a:spcBef>
              <a:buSzTx/>
              <a:buNone/>
              <a:defRPr b="1" sz="1400">
                <a:solidFill>
                  <a:srgbClr val="004990"/>
                </a:solidFill>
              </a:defRPr>
            </a:pPr>
            <a:r>
              <a:t>Psychothérapies structurées </a:t>
            </a:r>
            <a:endParaRPr sz="1500"/>
          </a:p>
          <a:p>
            <a:pPr marL="0" indent="0" algn="just" defTabSz="361734">
              <a:lnSpc>
                <a:spcPts val="2800"/>
              </a:lnSpc>
              <a:spcBef>
                <a:spcPts val="900"/>
              </a:spcBef>
              <a:buSzTx/>
              <a:buNone/>
              <a:defRPr sz="1400"/>
            </a:pPr>
            <a:r>
              <a:t>●  </a:t>
            </a:r>
            <a:r>
              <a:rPr sz="1700"/>
              <a:t>Le traitement de choix est la </a:t>
            </a:r>
            <a:r>
              <a:rPr b="1" sz="1700"/>
              <a:t>Thérapie cognitivo-comportementale (TCC)</a:t>
            </a:r>
            <a:r>
              <a:rPr sz="1700"/>
              <a:t> centrée sur le traumatisme ou la désensibilisation avec mouvements oculaires (</a:t>
            </a:r>
            <a:r>
              <a:rPr b="1" sz="1700"/>
              <a:t>EMDR </a:t>
            </a:r>
            <a:r>
              <a:rPr sz="1700"/>
              <a:t>: </a:t>
            </a:r>
            <a:r>
              <a:rPr i="1" sz="1700"/>
              <a:t>eye movement desensitization and reprocessing</a:t>
            </a:r>
            <a:r>
              <a:rPr sz="1700"/>
              <a:t>). </a:t>
            </a:r>
            <a:r>
              <a:t>TTT Médicamenteux</a:t>
            </a:r>
          </a:p>
          <a:p>
            <a:pPr marL="0" indent="0" algn="just" defTabSz="361734">
              <a:lnSpc>
                <a:spcPts val="2800"/>
              </a:lnSpc>
              <a:spcBef>
                <a:spcPts val="900"/>
              </a:spcBef>
              <a:buSzTx/>
              <a:buNone/>
              <a:defRPr sz="1700">
                <a:latin typeface="Times"/>
                <a:ea typeface="Times"/>
                <a:cs typeface="Times"/>
                <a:sym typeface="Times"/>
              </a:defRPr>
            </a:pPr>
            <a:r>
              <a:t>●  </a:t>
            </a:r>
            <a:r>
              <a:rPr b="1">
                <a:latin typeface="+mn-lt"/>
                <a:ea typeface="+mn-ea"/>
                <a:cs typeface="+mn-cs"/>
                <a:sym typeface="Helvetica Neue"/>
              </a:rPr>
              <a:t>La paroxétine </a:t>
            </a:r>
            <a:r>
              <a:rPr>
                <a:latin typeface="+mn-lt"/>
                <a:ea typeface="+mn-ea"/>
                <a:cs typeface="+mn-cs"/>
                <a:sym typeface="Helvetica Neue"/>
              </a:rPr>
              <a:t>est la seule molécule ayant une AMM dans cette indication. </a:t>
            </a:r>
            <a:r>
              <a:t>●  </a:t>
            </a:r>
            <a:r>
              <a:rPr>
                <a:latin typeface="+mn-lt"/>
                <a:ea typeface="+mn-ea"/>
                <a:cs typeface="+mn-cs"/>
                <a:sym typeface="Helvetica Neue"/>
              </a:rPr>
              <a:t>En cas d’échec de la paroxétine, un avis spécialisé est nécessaire : les médicaments utilisés dans l’ESPT (hors AMM) sont </a:t>
            </a:r>
            <a:r>
              <a:rPr b="1">
                <a:latin typeface="+mn-lt"/>
                <a:ea typeface="+mn-ea"/>
                <a:cs typeface="+mn-cs"/>
                <a:sym typeface="Helvetica Neue"/>
              </a:rPr>
              <a:t>les autres ISRS </a:t>
            </a:r>
            <a:r>
              <a:rPr>
                <a:latin typeface="+mn-lt"/>
                <a:ea typeface="+mn-ea"/>
                <a:cs typeface="+mn-cs"/>
                <a:sym typeface="Helvetica Neue"/>
              </a:rPr>
              <a:t>(fluoxétine, fluvoxamine, sertraline) </a:t>
            </a:r>
            <a:r>
              <a:rPr b="1">
                <a:latin typeface="+mn-lt"/>
                <a:ea typeface="+mn-ea"/>
                <a:cs typeface="+mn-cs"/>
                <a:sym typeface="Helvetica Neue"/>
              </a:rPr>
              <a:t>ou les antidépresseurs tricycliques</a:t>
            </a:r>
            <a:r>
              <a:rPr>
                <a:latin typeface="+mn-lt"/>
                <a:ea typeface="+mn-ea"/>
                <a:cs typeface="+mn-cs"/>
                <a:sym typeface="Helvetica Neue"/>
              </a:rPr>
              <a:t> (amitriptyline, imipramine). </a:t>
            </a:r>
          </a:p>
          <a:p>
            <a:pPr marL="0" indent="0" algn="just" defTabSz="361734">
              <a:lnSpc>
                <a:spcPts val="2800"/>
              </a:lnSpc>
              <a:spcBef>
                <a:spcPts val="900"/>
              </a:spcBef>
              <a:buSzTx/>
              <a:buNone/>
              <a:defRPr sz="1700">
                <a:latin typeface="Times"/>
                <a:ea typeface="Times"/>
                <a:cs typeface="Times"/>
                <a:sym typeface="Times"/>
              </a:defRPr>
            </a:pPr>
            <a:r>
              <a:t>●  </a:t>
            </a:r>
            <a:r>
              <a:rPr>
                <a:latin typeface="+mn-lt"/>
                <a:ea typeface="+mn-ea"/>
                <a:cs typeface="+mn-cs"/>
                <a:sym typeface="Helvetica Neue"/>
              </a:rPr>
              <a:t>L’efficacité de l</a:t>
            </a:r>
            <a:r>
              <a:rPr b="1">
                <a:latin typeface="+mn-lt"/>
                <a:ea typeface="+mn-ea"/>
                <a:cs typeface="+mn-cs"/>
                <a:sym typeface="Helvetica Neue"/>
              </a:rPr>
              <a:t>’association thérapie cognitivo-comportementale et ISRS</a:t>
            </a:r>
            <a:r>
              <a:rPr>
                <a:latin typeface="+mn-lt"/>
                <a:ea typeface="+mn-ea"/>
                <a:cs typeface="+mn-cs"/>
                <a:sym typeface="Helvetica Neue"/>
              </a:rPr>
              <a:t> peut être supérieure à celle de chaque traitement isolément. </a:t>
            </a:r>
          </a:p>
          <a:p>
            <a:pPr marL="0" indent="0" algn="just" defTabSz="361734">
              <a:lnSpc>
                <a:spcPts val="2800"/>
              </a:lnSpc>
              <a:spcBef>
                <a:spcPts val="900"/>
              </a:spcBef>
              <a:buSzTx/>
              <a:buNone/>
              <a:defRPr sz="1700">
                <a:latin typeface="Times"/>
                <a:ea typeface="Times"/>
                <a:cs typeface="Times"/>
                <a:sym typeface="Times"/>
              </a:defRPr>
            </a:pPr>
            <a:r>
              <a:t>●  </a:t>
            </a:r>
            <a:r>
              <a:rPr>
                <a:latin typeface="+mn-lt"/>
                <a:ea typeface="+mn-ea"/>
                <a:cs typeface="+mn-cs"/>
                <a:sym typeface="Helvetica Neue"/>
              </a:rPr>
              <a:t>La durée initiale doit être de </a:t>
            </a:r>
            <a:r>
              <a:rPr b="1">
                <a:latin typeface="+mn-lt"/>
                <a:ea typeface="+mn-ea"/>
                <a:cs typeface="+mn-cs"/>
                <a:sym typeface="Helvetica Neue"/>
              </a:rPr>
              <a:t>12 semaines</a:t>
            </a:r>
            <a:r>
              <a:rPr>
                <a:latin typeface="+mn-lt"/>
                <a:ea typeface="+mn-ea"/>
                <a:cs typeface="+mn-cs"/>
                <a:sym typeface="Helvetica Neue"/>
              </a:rPr>
              <a:t> avant de changer de traitement. </a:t>
            </a:r>
          </a:p>
          <a:p>
            <a:pPr marL="0" indent="0" algn="just" defTabSz="361734">
              <a:lnSpc>
                <a:spcPts val="2800"/>
              </a:lnSpc>
              <a:spcBef>
                <a:spcPts val="900"/>
              </a:spcBef>
              <a:buSzTx/>
              <a:buNone/>
              <a:defRPr sz="1700">
                <a:latin typeface="Times"/>
                <a:ea typeface="Times"/>
                <a:cs typeface="Times"/>
                <a:sym typeface="Times"/>
              </a:defRPr>
            </a:pPr>
            <a:r>
              <a:t>●  </a:t>
            </a:r>
            <a:r>
              <a:rPr>
                <a:latin typeface="+mn-lt"/>
                <a:ea typeface="+mn-ea"/>
                <a:cs typeface="+mn-cs"/>
                <a:sym typeface="Helvetica Neue"/>
              </a:rPr>
              <a:t>Si les </a:t>
            </a:r>
            <a:r>
              <a:rPr b="1">
                <a:latin typeface="+mn-lt"/>
                <a:ea typeface="+mn-ea"/>
                <a:cs typeface="+mn-cs"/>
                <a:sym typeface="Helvetica Neue"/>
              </a:rPr>
              <a:t>problèmes de sommeil</a:t>
            </a:r>
            <a:r>
              <a:rPr>
                <a:latin typeface="+mn-lt"/>
                <a:ea typeface="+mn-ea"/>
                <a:cs typeface="+mn-cs"/>
                <a:sym typeface="Helvetica Neue"/>
              </a:rPr>
              <a:t> sont importants, un traitement hypnotique de courte </a:t>
            </a:r>
            <a:br>
              <a:rPr>
                <a:latin typeface="+mn-lt"/>
                <a:ea typeface="+mn-ea"/>
                <a:cs typeface="+mn-cs"/>
                <a:sym typeface="Helvetica Neue"/>
              </a:rPr>
            </a:br>
            <a:r>
              <a:rPr>
                <a:latin typeface="+mn-lt"/>
                <a:ea typeface="+mn-ea"/>
                <a:cs typeface="+mn-cs"/>
                <a:sym typeface="Helvetica Neue"/>
              </a:rPr>
              <a:t>durée peut être proposé</a:t>
            </a:r>
          </a:p>
          <a:p>
            <a:pPr marL="0" indent="0" algn="just" defTabSz="361734">
              <a:lnSpc>
                <a:spcPts val="2900"/>
              </a:lnSpc>
              <a:spcBef>
                <a:spcPts val="900"/>
              </a:spcBef>
              <a:buSzTx/>
              <a:buNone/>
              <a:defRPr sz="1700">
                <a:latin typeface="Times"/>
                <a:ea typeface="Times"/>
                <a:cs typeface="Times"/>
                <a:sym typeface="Times"/>
              </a:defRPr>
            </a:pPr>
            <a:r>
              <a:t>●  </a:t>
            </a:r>
            <a:r>
              <a:rPr>
                <a:latin typeface="+mn-lt"/>
                <a:ea typeface="+mn-ea"/>
                <a:cs typeface="+mn-cs"/>
                <a:sym typeface="Helvetica Neue"/>
              </a:rPr>
              <a:t>En cas de non-réponse au traitement médicamenteux, l’avis du psychiatre doit être </a:t>
            </a:r>
            <a:br>
              <a:rPr>
                <a:latin typeface="+mn-lt"/>
                <a:ea typeface="+mn-ea"/>
                <a:cs typeface="+mn-cs"/>
                <a:sym typeface="Helvetica Neue"/>
              </a:rPr>
            </a:br>
            <a:r>
              <a:rPr>
                <a:latin typeface="+mn-lt"/>
                <a:ea typeface="+mn-ea"/>
                <a:cs typeface="+mn-cs"/>
                <a:sym typeface="Helvetica Neue"/>
              </a:rPr>
              <a:t>demandé</a:t>
            </a:r>
            <a:br>
              <a:rPr>
                <a:latin typeface="+mn-lt"/>
                <a:ea typeface="+mn-ea"/>
                <a:cs typeface="+mn-cs"/>
                <a:sym typeface="Helvetica Neue"/>
              </a:rPr>
            </a:br>
            <a:r>
              <a:rPr b="1">
                <a:solidFill>
                  <a:srgbClr val="004D80"/>
                </a:solidFill>
                <a:latin typeface="+mn-lt"/>
                <a:ea typeface="+mn-ea"/>
                <a:cs typeface="+mn-cs"/>
                <a:sym typeface="Helvetica Neue"/>
              </a:rPr>
              <a: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tratégie Thérapeutique…"/>
          <p:cNvSpPr txBox="1"/>
          <p:nvPr>
            <p:ph type="title"/>
          </p:nvPr>
        </p:nvSpPr>
        <p:spPr>
          <a:xfrm>
            <a:off x="800100" y="254000"/>
            <a:ext cx="11099800" cy="2159000"/>
          </a:xfrm>
          <a:prstGeom prst="rect">
            <a:avLst/>
          </a:prstGeom>
        </p:spPr>
        <p:txBody>
          <a:bodyPr/>
          <a:lstStyle/>
          <a:p>
            <a:pPr>
              <a:defRPr sz="4000"/>
            </a:pPr>
            <a:r>
              <a:t>Stratégie Thérapeutique</a:t>
            </a:r>
          </a:p>
          <a:p>
            <a:pPr>
              <a:defRPr sz="3000"/>
            </a:pPr>
            <a:r>
              <a:t>(TTT VA)</a:t>
            </a:r>
          </a:p>
        </p:txBody>
      </p:sp>
      <p:sp>
        <p:nvSpPr>
          <p:cNvPr id="269" name="Traitement initial (2-4semaine): Psychothérapie ou SSRI ou SRNI…"/>
          <p:cNvSpPr txBox="1"/>
          <p:nvPr>
            <p:ph type="body" idx="1"/>
          </p:nvPr>
        </p:nvSpPr>
        <p:spPr>
          <a:xfrm>
            <a:off x="952500" y="2597150"/>
            <a:ext cx="11099800" cy="6286500"/>
          </a:xfrm>
          <a:prstGeom prst="rect">
            <a:avLst/>
          </a:prstGeom>
        </p:spPr>
        <p:txBody>
          <a:bodyPr/>
          <a:lstStyle/>
          <a:p>
            <a:pPr/>
            <a:r>
              <a:t>Traitement initial (2-4semaine): Psychothérapie </a:t>
            </a:r>
            <a:r>
              <a:rPr>
                <a:solidFill>
                  <a:srgbClr val="EE230C"/>
                </a:solidFill>
              </a:rPr>
              <a:t>ou</a:t>
            </a:r>
            <a:r>
              <a:t> SSRI ou SRNI</a:t>
            </a:r>
          </a:p>
          <a:p>
            <a:pPr/>
            <a:r>
              <a:t>Etape 1 (4-6 semaines) : Observance?, Augmenter dose initiale, associer psychothérapie? </a:t>
            </a:r>
            <a:r>
              <a:rPr>
                <a:solidFill>
                  <a:srgbClr val="EE230C"/>
                </a:solidFill>
              </a:rPr>
              <a:t>Switch</a:t>
            </a:r>
            <a:r>
              <a:t> SSRI, SRNI</a:t>
            </a:r>
          </a:p>
          <a:p>
            <a:pPr/>
            <a:r>
              <a:t>Etape 2 ( 8-12 semaines): Associer psychothérapie ou switch Miratzapine</a:t>
            </a:r>
          </a:p>
          <a:p>
            <a:pPr/>
            <a:r>
              <a:t>A Toutes les étapes Prazosine ( sommeil, cauchemars)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Autres molécules…"/>
          <p:cNvSpPr txBox="1"/>
          <p:nvPr>
            <p:ph type="title"/>
          </p:nvPr>
        </p:nvSpPr>
        <p:spPr>
          <a:prstGeom prst="rect">
            <a:avLst/>
          </a:prstGeom>
        </p:spPr>
        <p:txBody>
          <a:bodyPr/>
          <a:lstStyle/>
          <a:p>
            <a:pPr>
              <a:defRPr sz="5000"/>
            </a:pPr>
            <a:r>
              <a:t>Autres molécules</a:t>
            </a:r>
          </a:p>
          <a:p>
            <a:pPr>
              <a:defRPr sz="3300"/>
            </a:pPr>
            <a:r>
              <a:t>(pour mémoire)</a:t>
            </a:r>
          </a:p>
        </p:txBody>
      </p:sp>
      <p:sp>
        <p:nvSpPr>
          <p:cNvPr id="272" name="Prazosine: (Alpress): 5mg/j , Antihypertenseur alpha bloquant.…"/>
          <p:cNvSpPr txBox="1"/>
          <p:nvPr>
            <p:ph type="body" idx="1"/>
          </p:nvPr>
        </p:nvSpPr>
        <p:spPr>
          <a:xfrm>
            <a:off x="1409700" y="2209800"/>
            <a:ext cx="11099800" cy="6286500"/>
          </a:xfrm>
          <a:prstGeom prst="rect">
            <a:avLst/>
          </a:prstGeom>
        </p:spPr>
        <p:txBody>
          <a:bodyPr/>
          <a:lstStyle/>
          <a:p>
            <a:pPr>
              <a:defRPr>
                <a:solidFill>
                  <a:srgbClr val="1EB001"/>
                </a:solidFill>
              </a:defRPr>
            </a:pPr>
            <a:r>
              <a:t>Prazosine: (Alpress):</a:t>
            </a:r>
            <a:r>
              <a:rPr>
                <a:solidFill>
                  <a:srgbClr val="000000"/>
                </a:solidFill>
              </a:rPr>
              <a:t> 5mg/j , </a:t>
            </a:r>
            <a:r>
              <a:rPr sz="2000">
                <a:solidFill>
                  <a:srgbClr val="000000"/>
                </a:solidFill>
              </a:rPr>
              <a:t>Antihypertenseur alpha bloquant.</a:t>
            </a:r>
            <a:endParaRPr sz="2000"/>
          </a:p>
          <a:p>
            <a:pPr lvl="1">
              <a:defRPr sz="2500"/>
            </a:pPr>
            <a:r>
              <a:t>Amélioration du sommeil (difficultés d’endormissement et cauchemars: Niveau « B » de recommandation par le DPA pour le manifestations nocturnes de l’ESPT. (en associations avec IRS ou IRSNA)</a:t>
            </a:r>
          </a:p>
          <a:p>
            <a:pPr>
              <a:defRPr sz="3000">
                <a:solidFill>
                  <a:srgbClr val="1EB001"/>
                </a:solidFill>
              </a:defRPr>
            </a:pPr>
            <a:r>
              <a:t>Risperidone: (Risperdal)</a:t>
            </a:r>
            <a:r>
              <a:rPr>
                <a:solidFill>
                  <a:srgbClr val="000000"/>
                </a:solidFill>
              </a:rPr>
              <a:t>: 0,5mg-1mg /j,  </a:t>
            </a:r>
            <a:r>
              <a:rPr sz="2000">
                <a:solidFill>
                  <a:srgbClr val="000000"/>
                </a:solidFill>
              </a:rPr>
              <a:t>Antipsychotique 0,5mg-1mg amélioration symptomatique.</a:t>
            </a:r>
            <a:endParaRPr sz="2000"/>
          </a:p>
          <a:p>
            <a:pPr lvl="1">
              <a:defRPr sz="2600"/>
            </a:pPr>
            <a:r>
              <a:t>Surveillance cardiaque (ECG)</a:t>
            </a:r>
          </a:p>
          <a:p>
            <a:pPr lvl="1">
              <a:defRPr sz="2600"/>
            </a:pPr>
            <a:r>
              <a:t>Surveillance clinique (Syndrome malin des NL)</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PARTENAIRES SOINS/ DROITS…"/>
          <p:cNvSpPr txBox="1"/>
          <p:nvPr>
            <p:ph type="title"/>
          </p:nvPr>
        </p:nvSpPr>
        <p:spPr>
          <a:xfrm>
            <a:off x="218081" y="389483"/>
            <a:ext cx="12067930" cy="9416158"/>
          </a:xfrm>
          <a:prstGeom prst="rect">
            <a:avLst/>
          </a:prstGeom>
        </p:spPr>
        <p:txBody>
          <a:bodyPr anchor="t"/>
          <a:lstStyle/>
          <a:p>
            <a:pPr defTabSz="297940">
              <a:defRPr sz="2400">
                <a:solidFill>
                  <a:srgbClr val="004D80"/>
                </a:solidFill>
              </a:defRPr>
            </a:pPr>
            <a:r>
              <a:t>PARTENAIRES SOINS/ DROITS</a:t>
            </a:r>
          </a:p>
          <a:p>
            <a:pPr defTabSz="297940">
              <a:defRPr sz="1000"/>
            </a:pPr>
          </a:p>
          <a:p>
            <a:pPr defTabSz="297940">
              <a:defRPr sz="1000"/>
            </a:pPr>
          </a:p>
          <a:p>
            <a:pPr algn="l" defTabSz="297940">
              <a:defRPr b="1" sz="1700" u="sng">
                <a:solidFill>
                  <a:srgbClr val="004D80"/>
                </a:solidFill>
                <a:latin typeface="+mn-lt"/>
                <a:ea typeface="+mn-ea"/>
                <a:cs typeface="+mn-cs"/>
                <a:sym typeface="Helvetica Neue"/>
              </a:defRPr>
            </a:pPr>
            <a:r>
              <a:t>1) Services d’urgences</a:t>
            </a:r>
          </a:p>
          <a:p>
            <a:pPr algn="l" defTabSz="297940">
              <a:defRPr sz="1000"/>
            </a:pPr>
          </a:p>
          <a:p>
            <a:pPr algn="l" defTabSz="297940">
              <a:defRPr sz="1500"/>
            </a:pPr>
            <a:r>
              <a:t>UPRM Vinatier </a:t>
            </a:r>
          </a:p>
          <a:p>
            <a:pPr algn="l" defTabSz="297940">
              <a:defRPr sz="1500"/>
            </a:pPr>
          </a:p>
          <a:p>
            <a:pPr algn="l" defTabSz="297940">
              <a:defRPr sz="1500"/>
            </a:pPr>
            <a:r>
              <a:t>Pavillon N HEH ( Dr Poulet)</a:t>
            </a:r>
          </a:p>
          <a:p>
            <a:pPr algn="l" defTabSz="297940">
              <a:defRPr b="1" sz="1200">
                <a:latin typeface="+mn-lt"/>
                <a:ea typeface="+mn-ea"/>
                <a:cs typeface="+mn-cs"/>
                <a:sym typeface="Helvetica Neue"/>
              </a:defRPr>
            </a:pPr>
          </a:p>
          <a:p>
            <a:pPr algn="l" defTabSz="297940">
              <a:defRPr sz="1700">
                <a:solidFill>
                  <a:srgbClr val="004D80"/>
                </a:solidFill>
              </a:defRPr>
            </a:pPr>
            <a:r>
              <a:t>2)</a:t>
            </a:r>
            <a:r>
              <a:rPr>
                <a:solidFill>
                  <a:srgbClr val="000000"/>
                </a:solidFill>
              </a:rPr>
              <a:t> </a:t>
            </a:r>
            <a:r>
              <a:rPr b="1" u="sng">
                <a:latin typeface="+mn-lt"/>
                <a:ea typeface="+mn-ea"/>
                <a:cs typeface="+mn-cs"/>
                <a:sym typeface="Helvetica Neue"/>
              </a:rPr>
              <a:t>Permanence d’accès aux soins</a:t>
            </a:r>
            <a:r>
              <a:t>:</a:t>
            </a:r>
            <a:r>
              <a:rPr>
                <a:solidFill>
                  <a:srgbClr val="000000"/>
                </a:solidFill>
              </a:rPr>
              <a:t> </a:t>
            </a:r>
          </a:p>
          <a:p>
            <a:pPr algn="l" defTabSz="297940">
              <a:defRPr sz="1000"/>
            </a:pPr>
          </a:p>
          <a:p>
            <a:pPr algn="l" defTabSz="297940">
              <a:defRPr sz="1200"/>
            </a:pPr>
            <a:r>
              <a:t>ouverte aux étrangers demandeurs d’asile et aux personnes sans couverture sociale, sans couverture complémentaire, qui compromet gravement leur accès aux soins</a:t>
            </a:r>
          </a:p>
          <a:p>
            <a:pPr algn="l" defTabSz="233172">
              <a:defRPr sz="900">
                <a:solidFill>
                  <a:srgbClr val="1A272B"/>
                </a:solidFill>
                <a:latin typeface="+mj-lt"/>
                <a:ea typeface="+mj-ea"/>
                <a:cs typeface="+mj-cs"/>
                <a:sym typeface="Helvetica"/>
              </a:defRPr>
            </a:pPr>
          </a:p>
          <a:p>
            <a:pPr algn="l" defTabSz="233172">
              <a:defRPr sz="1300">
                <a:solidFill>
                  <a:srgbClr val="1A272B"/>
                </a:solidFill>
                <a:latin typeface="+mj-lt"/>
                <a:ea typeface="+mj-ea"/>
                <a:cs typeface="+mj-cs"/>
                <a:sym typeface="Helvetica"/>
              </a:defRPr>
            </a:pPr>
            <a:r>
              <a:t>La PASS est une consultation sociale :</a:t>
            </a:r>
          </a:p>
          <a:p>
            <a:pPr marL="161925" indent="-90677" algn="l" defTabSz="233172">
              <a:defRPr sz="1300">
                <a:solidFill>
                  <a:srgbClr val="1A272B"/>
                </a:solidFill>
                <a:latin typeface="+mj-lt"/>
                <a:ea typeface="+mj-ea"/>
                <a:cs typeface="+mj-cs"/>
                <a:sym typeface="Helvetica"/>
              </a:defRPr>
            </a:pPr>
            <a:r>
              <a:t>couplée à une consultation de médecine générale de premier recours,</a:t>
            </a:r>
          </a:p>
          <a:p>
            <a:pPr marL="161925" indent="-90677" algn="l" defTabSz="233172">
              <a:defRPr sz="1300">
                <a:solidFill>
                  <a:srgbClr val="1A272B"/>
                </a:solidFill>
                <a:latin typeface="+mj-lt"/>
                <a:ea typeface="+mj-ea"/>
                <a:cs typeface="+mj-cs"/>
                <a:sym typeface="Helvetica"/>
              </a:defRPr>
            </a:pPr>
            <a:r>
              <a:t>œuvre en lien avec les partenaires associatifs, soignants et institutionnels en charge de la précarité.</a:t>
            </a:r>
          </a:p>
          <a:p>
            <a:pPr algn="l" defTabSz="297940">
              <a:defRPr sz="1300"/>
            </a:pPr>
          </a:p>
          <a:p>
            <a:pPr algn="l" defTabSz="297940">
              <a:defRPr b="1" sz="1500">
                <a:latin typeface="+mn-lt"/>
                <a:ea typeface="+mn-ea"/>
                <a:cs typeface="+mn-cs"/>
                <a:sym typeface="Helvetica Neue"/>
              </a:defRPr>
            </a:pPr>
            <a:r>
              <a:t>Vinatier</a:t>
            </a:r>
            <a:r>
              <a:rPr b="0">
                <a:latin typeface="Helvetica Neue Medium"/>
                <a:ea typeface="Helvetica Neue Medium"/>
                <a:cs typeface="Helvetica Neue Medium"/>
                <a:sym typeface="Helvetica Neue Medium"/>
              </a:rPr>
              <a:t> : (psy) 04 37 91 55 55</a:t>
            </a:r>
          </a:p>
          <a:p>
            <a:pPr algn="l" defTabSz="297940">
              <a:defRPr b="1" sz="1500">
                <a:latin typeface="+mn-lt"/>
                <a:ea typeface="+mn-ea"/>
                <a:cs typeface="+mn-cs"/>
                <a:sym typeface="Helvetica Neue"/>
              </a:defRPr>
            </a:pPr>
            <a:r>
              <a:t>HEH:</a:t>
            </a:r>
          </a:p>
          <a:p>
            <a:pPr algn="l" defTabSz="297940">
              <a:defRPr b="1" sz="1500">
                <a:latin typeface="+mn-lt"/>
                <a:ea typeface="+mn-ea"/>
                <a:cs typeface="+mn-cs"/>
                <a:sym typeface="Helvetica Neue"/>
              </a:defRPr>
            </a:pPr>
            <a:r>
              <a:t>St Luc St Joseph:</a:t>
            </a:r>
          </a:p>
          <a:p>
            <a:pPr algn="l" defTabSz="297940">
              <a:defRPr sz="1300"/>
            </a:pPr>
          </a:p>
          <a:p>
            <a:pPr algn="l" defTabSz="297940">
              <a:defRPr sz="1300"/>
            </a:pPr>
            <a:r>
              <a:t>Medecins du Monde: </a:t>
            </a:r>
          </a:p>
          <a:p>
            <a:pPr algn="l" defTabSz="297940">
              <a:defRPr sz="1000"/>
            </a:pPr>
          </a:p>
          <a:p>
            <a:pPr algn="l" defTabSz="297940">
              <a:defRPr b="1" sz="1700" u="sng">
                <a:solidFill>
                  <a:srgbClr val="004D80"/>
                </a:solidFill>
                <a:latin typeface="+mn-lt"/>
                <a:ea typeface="+mn-ea"/>
                <a:cs typeface="+mn-cs"/>
                <a:sym typeface="Helvetica Neue"/>
              </a:defRPr>
            </a:pPr>
            <a:r>
              <a:t>3) Dispositifs de soins et d’accompagnement</a:t>
            </a:r>
          </a:p>
          <a:p>
            <a:pPr algn="l" defTabSz="297940">
              <a:defRPr b="1" sz="1000" u="sng">
                <a:latin typeface="+mn-lt"/>
                <a:ea typeface="+mn-ea"/>
                <a:cs typeface="+mn-cs"/>
                <a:sym typeface="Helvetica Neue"/>
              </a:defRPr>
            </a:pPr>
          </a:p>
          <a:p>
            <a:pPr algn="l" defTabSz="297940">
              <a:defRPr b="1" sz="1500">
                <a:latin typeface="+mn-lt"/>
                <a:ea typeface="+mn-ea"/>
                <a:cs typeface="+mn-cs"/>
                <a:sym typeface="Helvetica Neue"/>
              </a:defRPr>
            </a:pPr>
            <a:r>
              <a:t>Différents CMP </a:t>
            </a:r>
            <a:r>
              <a:rPr b="0">
                <a:latin typeface="Helvetica Neue Medium"/>
                <a:ea typeface="Helvetica Neue Medium"/>
                <a:cs typeface="Helvetica Neue Medium"/>
                <a:sym typeface="Helvetica Neue Medium"/>
              </a:rPr>
              <a:t>( 4 mois de résidence)</a:t>
            </a:r>
          </a:p>
          <a:p>
            <a:pPr algn="l" defTabSz="297940">
              <a:defRPr b="1" sz="1500">
                <a:latin typeface="+mn-lt"/>
                <a:ea typeface="+mn-ea"/>
                <a:cs typeface="+mn-cs"/>
                <a:sym typeface="Helvetica Neue"/>
              </a:defRPr>
            </a:pPr>
          </a:p>
          <a:p>
            <a:pPr algn="l" defTabSz="297940">
              <a:defRPr b="1" sz="1500">
                <a:latin typeface="+mn-lt"/>
                <a:ea typeface="+mn-ea"/>
                <a:cs typeface="+mn-cs"/>
                <a:sym typeface="Helvetica Neue"/>
              </a:defRPr>
            </a:pPr>
            <a:r>
              <a:t>Equipe prévention suicide/ accompagnement soins ( Dr Pacaut Troncin) </a:t>
            </a:r>
            <a:r>
              <a:rPr b="0">
                <a:latin typeface="Helvetica Neue Medium"/>
                <a:ea typeface="Helvetica Neue Medium"/>
                <a:cs typeface="Helvetica Neue Medium"/>
                <a:sym typeface="Helvetica Neue Medium"/>
              </a:rPr>
              <a:t>04.37.91.52.10, 06.77.76.50.95 </a:t>
            </a:r>
          </a:p>
          <a:p>
            <a:pPr algn="l" defTabSz="297940">
              <a:defRPr b="1" sz="1500">
                <a:latin typeface="+mn-lt"/>
                <a:ea typeface="+mn-ea"/>
                <a:cs typeface="+mn-cs"/>
                <a:sym typeface="Helvetica Neue"/>
              </a:defRPr>
            </a:pPr>
          </a:p>
          <a:p>
            <a:pPr algn="l" defTabSz="297940">
              <a:defRPr b="1" sz="1500">
                <a:latin typeface="+mn-lt"/>
                <a:ea typeface="+mn-ea"/>
                <a:cs typeface="+mn-cs"/>
                <a:sym typeface="Helvetica Neue"/>
              </a:defRPr>
            </a:pPr>
            <a:r>
              <a:t>Equipe mobile psychiatrie précarité : « interface SDF » Dr C Vignolle: </a:t>
            </a:r>
            <a:r>
              <a:rPr b="0">
                <a:latin typeface="Helvetica Neue Medium"/>
                <a:ea typeface="Helvetica Neue Medium"/>
                <a:cs typeface="Helvetica Neue Medium"/>
                <a:sym typeface="Helvetica Neue Medium"/>
              </a:rPr>
              <a:t>04 37 90 11 06</a:t>
            </a:r>
          </a:p>
          <a:p>
            <a:pPr algn="l" defTabSz="297940">
              <a:defRPr b="1" sz="1500">
                <a:latin typeface="+mn-lt"/>
                <a:ea typeface="+mn-ea"/>
                <a:cs typeface="+mn-cs"/>
                <a:sym typeface="Helvetica Neue"/>
              </a:defRPr>
            </a:pPr>
          </a:p>
          <a:p>
            <a:pPr algn="l" defTabSz="297940">
              <a:defRPr b="1" sz="1500">
                <a:latin typeface="+mn-lt"/>
                <a:ea typeface="+mn-ea"/>
                <a:cs typeface="+mn-cs"/>
                <a:sym typeface="Helvetica Neue"/>
              </a:defRPr>
            </a:pPr>
            <a:r>
              <a:t>Centre de santé ESSOR: O4 78 03 07 59. centredesante@forumrefugies.org</a:t>
            </a:r>
          </a:p>
          <a:p>
            <a:pPr algn="l" defTabSz="297940">
              <a:defRPr b="1" sz="1500">
                <a:latin typeface="+mn-lt"/>
                <a:ea typeface="+mn-ea"/>
                <a:cs typeface="+mn-cs"/>
                <a:sym typeface="Helvetica Neue"/>
              </a:defRPr>
            </a:pPr>
          </a:p>
          <a:p>
            <a:pPr algn="l" defTabSz="297940">
              <a:defRPr b="1" sz="1500" u="sng">
                <a:solidFill>
                  <a:srgbClr val="004D80"/>
                </a:solidFill>
                <a:latin typeface="+mn-lt"/>
                <a:ea typeface="+mn-ea"/>
                <a:cs typeface="+mn-cs"/>
                <a:sym typeface="Helvetica Neue"/>
              </a:defRPr>
            </a:pPr>
            <a:r>
              <a:t>4) RESSOURCES</a:t>
            </a:r>
          </a:p>
          <a:p>
            <a:pPr algn="l" defTabSz="297940">
              <a:defRPr b="1" sz="1500">
                <a:latin typeface="+mn-lt"/>
                <a:ea typeface="+mn-ea"/>
                <a:cs typeface="+mn-cs"/>
                <a:sym typeface="Helvetica Neue"/>
              </a:defRPr>
            </a:pPr>
          </a:p>
          <a:p>
            <a:pPr algn="l" defTabSz="297940">
              <a:defRPr b="1" sz="1500">
                <a:latin typeface="+mn-lt"/>
                <a:ea typeface="+mn-ea"/>
                <a:cs typeface="+mn-cs"/>
                <a:sym typeface="Helvetica Neue"/>
              </a:defRPr>
            </a:pPr>
            <a:r>
              <a:t>ORSPERE SAMDARA: centre ressource: </a:t>
            </a:r>
            <a:r>
              <a:rPr b="0">
                <a:latin typeface="Helvetica Neue Medium"/>
                <a:ea typeface="Helvetica Neue Medium"/>
                <a:cs typeface="Helvetica Neue Medium"/>
                <a:sym typeface="Helvetica Neue Medium"/>
              </a:rPr>
              <a:t>04 97 91 51 42 .</a:t>
            </a:r>
          </a:p>
          <a:p>
            <a:pPr algn="l" defTabSz="297940">
              <a:defRPr sz="1500"/>
            </a:pPr>
          </a:p>
          <a:p>
            <a:pPr algn="l" defTabSz="297940">
              <a:defRPr sz="1500"/>
            </a:pPr>
            <a:r>
              <a:t>CIMADE Lyon: 04 78 28 47 89</a:t>
            </a:r>
          </a:p>
          <a:p>
            <a:pPr algn="l" defTabSz="297940">
              <a:defRPr sz="1500"/>
            </a:pPr>
          </a:p>
          <a:p>
            <a:pPr algn="l" defTabSz="297940">
              <a:defRPr sz="1000"/>
            </a:pPr>
          </a:p>
          <a:p>
            <a:pPr algn="l" defTabSz="297940">
              <a:defRPr sz="1000"/>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54"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55" name="2"/>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2</a:t>
            </a:r>
          </a:p>
        </p:txBody>
      </p:sp>
      <p:pic>
        <p:nvPicPr>
          <p:cNvPr id="156"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157" name="Centre de santé ESSOR"/>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Centre de santé ESSOR</a:t>
            </a:r>
          </a:p>
        </p:txBody>
      </p:sp>
      <p:sp>
        <p:nvSpPr>
          <p:cNvPr id="158" name="L’équipe : 14 personnes…"/>
          <p:cNvSpPr txBox="1"/>
          <p:nvPr/>
        </p:nvSpPr>
        <p:spPr>
          <a:xfrm>
            <a:off x="295337" y="1411811"/>
            <a:ext cx="6480003" cy="652993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defTabSz="975360">
              <a:lnSpc>
                <a:spcPct val="90000"/>
              </a:lnSpc>
              <a:spcBef>
                <a:spcPts val="1000"/>
              </a:spcBef>
              <a:defRPr b="1" sz="3600">
                <a:latin typeface="Arial"/>
                <a:ea typeface="Arial"/>
                <a:cs typeface="Arial"/>
                <a:sym typeface="Arial"/>
              </a:defRPr>
            </a:pPr>
            <a:r>
              <a:t>L’équipe : </a:t>
            </a:r>
            <a:r>
              <a:rPr sz="3000"/>
              <a:t>14 personnes </a:t>
            </a:r>
          </a:p>
          <a:p>
            <a:pPr algn="l" defTabSz="975360">
              <a:lnSpc>
                <a:spcPct val="90000"/>
              </a:lnSpc>
              <a:spcBef>
                <a:spcPts val="1000"/>
              </a:spcBef>
              <a:buSzPct val="100000"/>
              <a:buFont typeface="Arial"/>
              <a:buChar char="•"/>
              <a:defRPr sz="1200">
                <a:latin typeface="Arial"/>
                <a:ea typeface="Arial"/>
                <a:cs typeface="Arial"/>
                <a:sym typeface="Arial"/>
              </a:defRPr>
            </a:pPr>
          </a:p>
          <a:p>
            <a:pPr algn="l" defTabSz="975360">
              <a:lnSpc>
                <a:spcPct val="90000"/>
              </a:lnSpc>
              <a:spcBef>
                <a:spcPts val="1000"/>
              </a:spcBef>
              <a:buSzPct val="100000"/>
              <a:buFont typeface="Arial"/>
              <a:buChar char="•"/>
              <a:defRPr>
                <a:latin typeface="Arial"/>
                <a:ea typeface="Arial"/>
                <a:cs typeface="Arial"/>
                <a:sym typeface="Arial"/>
              </a:defRPr>
            </a:pPr>
            <a:r>
              <a:t>2 médecins généralistes chargés des consultations médicales</a:t>
            </a:r>
          </a:p>
          <a:p>
            <a:pPr algn="l" defTabSz="975360">
              <a:lnSpc>
                <a:spcPct val="90000"/>
              </a:lnSpc>
              <a:spcBef>
                <a:spcPts val="1000"/>
              </a:spcBef>
              <a:defRPr sz="1000">
                <a:latin typeface="Arial"/>
                <a:ea typeface="Arial"/>
                <a:cs typeface="Arial"/>
                <a:sym typeface="Arial"/>
              </a:defRPr>
            </a:pPr>
          </a:p>
          <a:p>
            <a:pPr algn="l" defTabSz="975360">
              <a:lnSpc>
                <a:spcPct val="90000"/>
              </a:lnSpc>
              <a:spcBef>
                <a:spcPts val="1000"/>
              </a:spcBef>
              <a:buSzPct val="100000"/>
              <a:buFont typeface="Arial"/>
              <a:buChar char="•"/>
              <a:defRPr>
                <a:latin typeface="Arial"/>
                <a:ea typeface="Arial"/>
                <a:cs typeface="Arial"/>
                <a:sym typeface="Arial"/>
              </a:defRPr>
            </a:pPr>
            <a:r>
              <a:t>5 psychologues chargés des consultations psychologiques </a:t>
            </a:r>
            <a:r>
              <a:rPr sz="2000"/>
              <a:t>(individuelles et/ou familiales) </a:t>
            </a:r>
          </a:p>
          <a:p>
            <a:pPr algn="l" defTabSz="975360">
              <a:lnSpc>
                <a:spcPct val="90000"/>
              </a:lnSpc>
              <a:spcBef>
                <a:spcPts val="1000"/>
              </a:spcBef>
              <a:defRPr sz="1000">
                <a:latin typeface="Arial"/>
                <a:ea typeface="Arial"/>
                <a:cs typeface="Arial"/>
                <a:sym typeface="Arial"/>
              </a:defRPr>
            </a:pPr>
          </a:p>
          <a:p>
            <a:pPr algn="l" defTabSz="975360">
              <a:lnSpc>
                <a:spcPct val="90000"/>
              </a:lnSpc>
              <a:spcBef>
                <a:spcPts val="1000"/>
              </a:spcBef>
              <a:buSzPct val="100000"/>
              <a:buFont typeface="Arial"/>
              <a:buChar char="•"/>
              <a:defRPr>
                <a:latin typeface="Arial"/>
                <a:ea typeface="Arial"/>
                <a:cs typeface="Arial"/>
                <a:sym typeface="Arial"/>
              </a:defRPr>
            </a:pPr>
            <a:r>
              <a:t>1 médecin psychiatre</a:t>
            </a:r>
          </a:p>
          <a:p>
            <a:pPr algn="l" defTabSz="975360">
              <a:lnSpc>
                <a:spcPct val="90000"/>
              </a:lnSpc>
              <a:spcBef>
                <a:spcPts val="1000"/>
              </a:spcBef>
              <a:defRPr sz="1000">
                <a:latin typeface="Arial"/>
                <a:ea typeface="Arial"/>
                <a:cs typeface="Arial"/>
                <a:sym typeface="Arial"/>
              </a:defRPr>
            </a:pPr>
          </a:p>
          <a:p>
            <a:pPr algn="l" defTabSz="975360">
              <a:lnSpc>
                <a:spcPct val="90000"/>
              </a:lnSpc>
              <a:spcBef>
                <a:spcPts val="1000"/>
              </a:spcBef>
              <a:buSzPct val="100000"/>
              <a:buFont typeface="Arial"/>
              <a:buChar char="•"/>
              <a:defRPr>
                <a:latin typeface="Arial"/>
                <a:ea typeface="Arial"/>
                <a:cs typeface="Arial"/>
                <a:sym typeface="Arial"/>
              </a:defRPr>
            </a:pPr>
            <a:r>
              <a:t>1 kinésithérapeute </a:t>
            </a:r>
          </a:p>
          <a:p>
            <a:pPr algn="l" defTabSz="975360">
              <a:lnSpc>
                <a:spcPct val="90000"/>
              </a:lnSpc>
              <a:spcBef>
                <a:spcPts val="1000"/>
              </a:spcBef>
              <a:defRPr sz="1000">
                <a:latin typeface="Arial"/>
                <a:ea typeface="Arial"/>
                <a:cs typeface="Arial"/>
                <a:sym typeface="Arial"/>
              </a:defRPr>
            </a:pPr>
          </a:p>
          <a:p>
            <a:pPr algn="l" defTabSz="975360">
              <a:lnSpc>
                <a:spcPct val="90000"/>
              </a:lnSpc>
              <a:spcBef>
                <a:spcPts val="1000"/>
              </a:spcBef>
              <a:buSzPct val="100000"/>
              <a:buFont typeface="Arial"/>
              <a:buChar char="•"/>
              <a:defRPr>
                <a:latin typeface="Arial"/>
                <a:ea typeface="Arial"/>
                <a:cs typeface="Arial"/>
                <a:sym typeface="Arial"/>
              </a:defRPr>
            </a:pPr>
            <a:r>
              <a:t>1 art-thérapeute (prestataire)</a:t>
            </a:r>
          </a:p>
          <a:p>
            <a:pPr algn="l" defTabSz="975360">
              <a:lnSpc>
                <a:spcPct val="90000"/>
              </a:lnSpc>
              <a:spcBef>
                <a:spcPts val="1000"/>
              </a:spcBef>
              <a:defRPr sz="1000">
                <a:latin typeface="Arial"/>
                <a:ea typeface="Arial"/>
                <a:cs typeface="Arial"/>
                <a:sym typeface="Arial"/>
              </a:defRPr>
            </a:pPr>
          </a:p>
          <a:p>
            <a:pPr algn="l" defTabSz="975360">
              <a:lnSpc>
                <a:spcPct val="90000"/>
              </a:lnSpc>
              <a:spcBef>
                <a:spcPts val="1000"/>
              </a:spcBef>
              <a:buSzPct val="100000"/>
              <a:buFont typeface="Arial"/>
              <a:buChar char="•"/>
              <a:defRPr>
                <a:latin typeface="Arial"/>
                <a:ea typeface="Arial"/>
                <a:cs typeface="Arial"/>
                <a:sym typeface="Arial"/>
              </a:defRPr>
            </a:pPr>
            <a:r>
              <a:t>2 agents d’accueil</a:t>
            </a:r>
          </a:p>
          <a:p>
            <a:pPr algn="l" defTabSz="975360">
              <a:lnSpc>
                <a:spcPct val="90000"/>
              </a:lnSpc>
              <a:spcBef>
                <a:spcPts val="1000"/>
              </a:spcBef>
              <a:defRPr sz="1000">
                <a:latin typeface="Arial"/>
                <a:ea typeface="Arial"/>
                <a:cs typeface="Arial"/>
                <a:sym typeface="Arial"/>
              </a:defRPr>
            </a:pPr>
          </a:p>
          <a:p>
            <a:pPr algn="l" defTabSz="975360">
              <a:lnSpc>
                <a:spcPct val="90000"/>
              </a:lnSpc>
              <a:spcBef>
                <a:spcPts val="1000"/>
              </a:spcBef>
              <a:buSzPct val="100000"/>
              <a:buFont typeface="Arial"/>
              <a:buChar char="•"/>
              <a:defRPr>
                <a:latin typeface="Arial"/>
                <a:ea typeface="Arial"/>
                <a:cs typeface="Arial"/>
                <a:sym typeface="Arial"/>
              </a:defRPr>
            </a:pPr>
            <a:r>
              <a:t>1 cheffe de service adjointe et 1 cheffe de service</a:t>
            </a:r>
          </a:p>
        </p:txBody>
      </p:sp>
      <p:pic>
        <p:nvPicPr>
          <p:cNvPr id="159" name="image.jpeg" descr="image.jpeg"/>
          <p:cNvPicPr>
            <a:picLocks noChangeAspect="1"/>
          </p:cNvPicPr>
          <p:nvPr/>
        </p:nvPicPr>
        <p:blipFill>
          <a:blip r:embed="rId3">
            <a:extLst/>
          </a:blip>
          <a:stretch>
            <a:fillRect/>
          </a:stretch>
        </p:blipFill>
        <p:spPr>
          <a:xfrm>
            <a:off x="6926557" y="2821575"/>
            <a:ext cx="5856262" cy="439322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9" name="Groupe"/>
          <p:cNvGrpSpPr/>
          <p:nvPr/>
        </p:nvGrpSpPr>
        <p:grpSpPr>
          <a:xfrm>
            <a:off x="-31498" y="2458076"/>
            <a:ext cx="12893624" cy="3425060"/>
            <a:chOff x="0" y="0"/>
            <a:chExt cx="12893623" cy="3425059"/>
          </a:xfrm>
        </p:grpSpPr>
        <p:grpSp>
          <p:nvGrpSpPr>
            <p:cNvPr id="165" name="Groupe"/>
            <p:cNvGrpSpPr/>
            <p:nvPr/>
          </p:nvGrpSpPr>
          <p:grpSpPr>
            <a:xfrm>
              <a:off x="0" y="-1"/>
              <a:ext cx="12893624" cy="3201660"/>
              <a:chOff x="-1" y="-1"/>
              <a:chExt cx="12893623" cy="3201658"/>
            </a:xfrm>
          </p:grpSpPr>
          <p:sp>
            <p:nvSpPr>
              <p:cNvPr id="161" name="Fiche d’orientation…"/>
              <p:cNvSpPr/>
              <p:nvPr/>
            </p:nvSpPr>
            <p:spPr>
              <a:xfrm>
                <a:off x="-2" y="-2"/>
                <a:ext cx="1289362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9010" tIns="59010" rIns="59010" bIns="59010" numCol="1" anchor="t">
                <a:spAutoFit/>
              </a:bodyPr>
              <a:lstStyle/>
              <a:p>
                <a:pPr defTabSz="975360">
                  <a:defRPr b="1" sz="1800">
                    <a:latin typeface="Calibri"/>
                    <a:ea typeface="Calibri"/>
                    <a:cs typeface="Calibri"/>
                    <a:sym typeface="Calibri"/>
                  </a:defRPr>
                </a:pPr>
                <a:r>
                  <a:t>Fiche d’orientation</a:t>
                </a:r>
              </a:p>
              <a:p>
                <a:pPr defTabSz="975360">
                  <a:defRPr sz="1800">
                    <a:latin typeface="Calibri"/>
                    <a:ea typeface="Calibri"/>
                    <a:cs typeface="Calibri"/>
                    <a:sym typeface="Calibri"/>
                  </a:defRPr>
                </a:pPr>
              </a:p>
              <a:p>
                <a:pPr defTabSz="975360">
                  <a:defRPr sz="1800">
                    <a:latin typeface="Calibri"/>
                    <a:ea typeface="Calibri"/>
                    <a:cs typeface="Calibri"/>
                    <a:sym typeface="Calibri"/>
                  </a:defRPr>
                </a:pPr>
              </a:p>
              <a:p>
                <a:pPr defTabSz="975360">
                  <a:defRPr b="1" sz="1800">
                    <a:latin typeface="Calibri"/>
                    <a:ea typeface="Calibri"/>
                    <a:cs typeface="Calibri"/>
                    <a:sym typeface="Calibri"/>
                  </a:defRPr>
                </a:pPr>
                <a:r>
                  <a:t>Permanence de premier accueil et d’évaluation </a:t>
                </a:r>
              </a:p>
              <a:p>
                <a:pPr defTabSz="975360">
                  <a:defRPr sz="1800">
                    <a:latin typeface="Calibri"/>
                    <a:ea typeface="Calibri"/>
                    <a:cs typeface="Calibri"/>
                    <a:sym typeface="Calibri"/>
                  </a:defRPr>
                </a:pPr>
              </a:p>
              <a:p>
                <a:pPr defTabSz="975360">
                  <a:defRPr sz="1800">
                    <a:latin typeface="Calibri"/>
                    <a:ea typeface="Calibri"/>
                    <a:cs typeface="Calibri"/>
                    <a:sym typeface="Calibri"/>
                  </a:defRPr>
                </a:pPr>
              </a:p>
              <a:p>
                <a:pPr defTabSz="975360">
                  <a:defRPr sz="1800">
                    <a:latin typeface="Calibri"/>
                    <a:ea typeface="Calibri"/>
                    <a:cs typeface="Calibri"/>
                    <a:sym typeface="Calibri"/>
                  </a:defRPr>
                </a:pPr>
                <a:r>
                  <a:t>Réunion clinique</a:t>
                </a:r>
              </a:p>
            </p:txBody>
          </p:sp>
          <p:sp>
            <p:nvSpPr>
              <p:cNvPr id="162" name="Flèche"/>
              <p:cNvSpPr/>
              <p:nvPr/>
            </p:nvSpPr>
            <p:spPr>
              <a:xfrm rot="5400000">
                <a:off x="6184525" y="1715081"/>
                <a:ext cx="557355" cy="213108"/>
              </a:xfrm>
              <a:prstGeom prst="rightArrow">
                <a:avLst>
                  <a:gd name="adj1" fmla="val 50000"/>
                  <a:gd name="adj2" fmla="val 43578"/>
                </a:avLst>
              </a:prstGeom>
              <a:solidFill>
                <a:srgbClr val="5B9BD5"/>
              </a:solidFill>
              <a:ln w="12700" cap="flat">
                <a:solidFill>
                  <a:srgbClr val="41719C"/>
                </a:solidFill>
                <a:prstDash val="solid"/>
                <a:round/>
              </a:ln>
              <a:effectLst/>
            </p:spPr>
            <p:txBody>
              <a:bodyPr wrap="square" lIns="50800" tIns="50800" rIns="50800" bIns="50800" numCol="1" anchor="ctr">
                <a:noAutofit/>
              </a:bodyPr>
              <a:lstStyle/>
              <a:p>
                <a:pPr defTabSz="975360">
                  <a:defRPr sz="1800">
                    <a:solidFill>
                      <a:srgbClr val="FFFFFF"/>
                    </a:solidFill>
                    <a:latin typeface="Calibri"/>
                    <a:ea typeface="Calibri"/>
                    <a:cs typeface="Calibri"/>
                    <a:sym typeface="Calibri"/>
                  </a:defRPr>
                </a:pPr>
              </a:p>
            </p:txBody>
          </p:sp>
          <p:sp>
            <p:nvSpPr>
              <p:cNvPr id="163" name="Flèche"/>
              <p:cNvSpPr/>
              <p:nvPr/>
            </p:nvSpPr>
            <p:spPr>
              <a:xfrm rot="7417976">
                <a:off x="4451005" y="2807242"/>
                <a:ext cx="557356" cy="209011"/>
              </a:xfrm>
              <a:prstGeom prst="rightArrow">
                <a:avLst>
                  <a:gd name="adj1" fmla="val 50000"/>
                  <a:gd name="adj2" fmla="val 43580"/>
                </a:avLst>
              </a:prstGeom>
              <a:solidFill>
                <a:srgbClr val="5B9BD5"/>
              </a:solidFill>
              <a:ln w="12700" cap="flat">
                <a:solidFill>
                  <a:srgbClr val="41719C"/>
                </a:solidFill>
                <a:prstDash val="solid"/>
                <a:round/>
              </a:ln>
              <a:effectLst/>
            </p:spPr>
            <p:txBody>
              <a:bodyPr wrap="square" lIns="50800" tIns="50800" rIns="50800" bIns="50800" numCol="1" anchor="ctr">
                <a:noAutofit/>
              </a:bodyPr>
              <a:lstStyle/>
              <a:p>
                <a:pPr defTabSz="975360">
                  <a:defRPr sz="1800">
                    <a:solidFill>
                      <a:srgbClr val="FFFFFF"/>
                    </a:solidFill>
                    <a:latin typeface="Calibri"/>
                    <a:ea typeface="Calibri"/>
                    <a:cs typeface="Calibri"/>
                    <a:sym typeface="Calibri"/>
                  </a:defRPr>
                </a:pPr>
              </a:p>
            </p:txBody>
          </p:sp>
          <p:sp>
            <p:nvSpPr>
              <p:cNvPr id="164" name="Flèche"/>
              <p:cNvSpPr/>
              <p:nvPr/>
            </p:nvSpPr>
            <p:spPr>
              <a:xfrm rot="5400000">
                <a:off x="6192721" y="2809292"/>
                <a:ext cx="557355" cy="213109"/>
              </a:xfrm>
              <a:prstGeom prst="rightArrow">
                <a:avLst>
                  <a:gd name="adj1" fmla="val 50000"/>
                  <a:gd name="adj2" fmla="val 43578"/>
                </a:avLst>
              </a:prstGeom>
              <a:solidFill>
                <a:srgbClr val="5B9BD5"/>
              </a:solidFill>
              <a:ln w="12700" cap="flat">
                <a:solidFill>
                  <a:srgbClr val="41719C"/>
                </a:solidFill>
                <a:prstDash val="solid"/>
                <a:round/>
              </a:ln>
              <a:effectLst/>
            </p:spPr>
            <p:txBody>
              <a:bodyPr wrap="square" lIns="50800" tIns="50800" rIns="50800" bIns="50800" numCol="1" anchor="ctr">
                <a:noAutofit/>
              </a:bodyPr>
              <a:lstStyle/>
              <a:p>
                <a:pPr defTabSz="975360">
                  <a:defRPr sz="1800">
                    <a:solidFill>
                      <a:srgbClr val="FFFFFF"/>
                    </a:solidFill>
                    <a:latin typeface="Calibri"/>
                    <a:ea typeface="Calibri"/>
                    <a:cs typeface="Calibri"/>
                    <a:sym typeface="Calibri"/>
                  </a:defRPr>
                </a:pPr>
              </a:p>
            </p:txBody>
          </p:sp>
        </p:grpSp>
        <p:sp>
          <p:nvSpPr>
            <p:cNvPr id="166" name="Orientation externe"/>
            <p:cNvSpPr/>
            <p:nvPr/>
          </p:nvSpPr>
          <p:spPr>
            <a:xfrm>
              <a:off x="1437374" y="3425059"/>
              <a:ext cx="350811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9010" tIns="59010" rIns="59010" bIns="59010" numCol="1" anchor="t">
              <a:spAutoFit/>
            </a:bodyPr>
            <a:lstStyle>
              <a:lvl1pPr defTabSz="975360">
                <a:defRPr sz="1800">
                  <a:latin typeface="Calibri"/>
                  <a:ea typeface="Calibri"/>
                  <a:cs typeface="Calibri"/>
                  <a:sym typeface="Calibri"/>
                </a:defRPr>
              </a:lvl1pPr>
            </a:lstStyle>
            <a:p>
              <a:pPr/>
              <a:r>
                <a:t>Orientation externe</a:t>
              </a:r>
            </a:p>
          </p:txBody>
        </p:sp>
        <p:sp>
          <p:nvSpPr>
            <p:cNvPr id="167" name="Entrée en soins…"/>
            <p:cNvSpPr/>
            <p:nvPr/>
          </p:nvSpPr>
          <p:spPr>
            <a:xfrm>
              <a:off x="4697985" y="3385927"/>
              <a:ext cx="350811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9010" tIns="59010" rIns="59010" bIns="59010" numCol="1" anchor="t">
              <a:spAutoFit/>
            </a:bodyPr>
            <a:lstStyle/>
            <a:p>
              <a:pPr defTabSz="975360">
                <a:defRPr b="1" sz="1800">
                  <a:latin typeface="Calibri"/>
                  <a:ea typeface="Calibri"/>
                  <a:cs typeface="Calibri"/>
                  <a:sym typeface="Calibri"/>
                </a:defRPr>
              </a:pPr>
              <a:r>
                <a:t>Entrée en soins</a:t>
              </a:r>
            </a:p>
            <a:p>
              <a:pPr defTabSz="975360">
                <a:defRPr sz="1800">
                  <a:latin typeface="Calibri"/>
                  <a:ea typeface="Calibri"/>
                  <a:cs typeface="Calibri"/>
                  <a:sym typeface="Calibri"/>
                </a:defRPr>
              </a:pPr>
              <a:r>
                <a:t>consultations médicales ou psychologiques</a:t>
              </a:r>
            </a:p>
            <a:p>
              <a:pPr defTabSz="975360">
                <a:defRPr sz="1800">
                  <a:latin typeface="Calibri"/>
                  <a:ea typeface="Calibri"/>
                  <a:cs typeface="Calibri"/>
                  <a:sym typeface="Calibri"/>
                </a:defRPr>
              </a:pPr>
              <a:r>
                <a:t>Séances de kinésithérapie  et d’art thérapie  en 2° intention</a:t>
              </a:r>
            </a:p>
          </p:txBody>
        </p:sp>
        <p:sp>
          <p:nvSpPr>
            <p:cNvPr id="168" name="Sans suite…"/>
            <p:cNvSpPr/>
            <p:nvPr/>
          </p:nvSpPr>
          <p:spPr>
            <a:xfrm>
              <a:off x="8154580" y="3357150"/>
              <a:ext cx="350811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9010" tIns="59010" rIns="59010" bIns="59010" numCol="1" anchor="t">
              <a:spAutoFit/>
            </a:bodyPr>
            <a:lstStyle/>
            <a:p>
              <a:pPr defTabSz="975360">
                <a:defRPr sz="1800">
                  <a:latin typeface="Calibri"/>
                  <a:ea typeface="Calibri"/>
                  <a:cs typeface="Calibri"/>
                  <a:sym typeface="Calibri"/>
                </a:defRPr>
              </a:pPr>
              <a:r>
                <a:t>Sans suite</a:t>
              </a:r>
            </a:p>
            <a:p>
              <a:pPr defTabSz="975360">
                <a:defRPr sz="1800">
                  <a:latin typeface="Calibri"/>
                  <a:ea typeface="Calibri"/>
                  <a:cs typeface="Calibri"/>
                  <a:sym typeface="Calibri"/>
                </a:defRPr>
              </a:pPr>
              <a:r>
                <a:t>(soutien à l’existant, « porte ouverte », etc.)</a:t>
              </a:r>
            </a:p>
          </p:txBody>
        </p:sp>
      </p:grpSp>
      <p:sp>
        <p:nvSpPr>
          <p:cNvPr id="170"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71"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72" name="3"/>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3</a:t>
            </a:r>
          </a:p>
        </p:txBody>
      </p:sp>
      <p:pic>
        <p:nvPicPr>
          <p:cNvPr id="173"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174" name="Fonctionnement"/>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Fonctionnement</a:t>
            </a:r>
          </a:p>
        </p:txBody>
      </p:sp>
      <p:sp>
        <p:nvSpPr>
          <p:cNvPr id="175" name="Flèche"/>
          <p:cNvSpPr/>
          <p:nvPr/>
        </p:nvSpPr>
        <p:spPr>
          <a:xfrm rot="2953771">
            <a:off x="8038179" y="5283539"/>
            <a:ext cx="557353" cy="186471"/>
          </a:xfrm>
          <a:prstGeom prst="rightArrow">
            <a:avLst>
              <a:gd name="adj1" fmla="val 50000"/>
              <a:gd name="adj2" fmla="val 49997"/>
            </a:avLst>
          </a:prstGeom>
          <a:solidFill>
            <a:srgbClr val="5B9BD5"/>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76" name="Schéma de prise en charge"/>
          <p:cNvSpPr txBox="1"/>
          <p:nvPr/>
        </p:nvSpPr>
        <p:spPr>
          <a:xfrm>
            <a:off x="2198929" y="1516315"/>
            <a:ext cx="8432770" cy="636463"/>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defTabSz="975360">
              <a:defRPr sz="3600">
                <a:latin typeface="Arial"/>
                <a:ea typeface="Arial"/>
                <a:cs typeface="Arial"/>
                <a:sym typeface="Arial"/>
              </a:defRPr>
            </a:lvl1pPr>
          </a:lstStyle>
          <a:p>
            <a:pPr/>
            <a:r>
              <a:t>Schéma de prise en charge</a:t>
            </a:r>
          </a:p>
        </p:txBody>
      </p:sp>
      <p:sp>
        <p:nvSpPr>
          <p:cNvPr id="177" name="Flèche"/>
          <p:cNvSpPr/>
          <p:nvPr/>
        </p:nvSpPr>
        <p:spPr>
          <a:xfrm rot="5400000">
            <a:off x="6137661" y="2926270"/>
            <a:ext cx="557353" cy="213108"/>
          </a:xfrm>
          <a:prstGeom prst="rightArrow">
            <a:avLst>
              <a:gd name="adj1" fmla="val 50000"/>
              <a:gd name="adj2" fmla="val 49995"/>
            </a:avLst>
          </a:prstGeom>
          <a:solidFill>
            <a:srgbClr val="5B9BD5"/>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78" name="Flèche"/>
          <p:cNvSpPr/>
          <p:nvPr/>
        </p:nvSpPr>
        <p:spPr>
          <a:xfrm rot="7164609">
            <a:off x="4878506" y="7578504"/>
            <a:ext cx="559401" cy="213108"/>
          </a:xfrm>
          <a:prstGeom prst="rightArrow">
            <a:avLst>
              <a:gd name="adj1" fmla="val 50000"/>
              <a:gd name="adj2" fmla="val 49997"/>
            </a:avLst>
          </a:prstGeom>
          <a:solidFill>
            <a:srgbClr val="5B9BD5"/>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79" name="Flèche"/>
          <p:cNvSpPr/>
          <p:nvPr/>
        </p:nvSpPr>
        <p:spPr>
          <a:xfrm rot="3582675">
            <a:off x="7299490" y="7575432"/>
            <a:ext cx="557353" cy="213108"/>
          </a:xfrm>
          <a:prstGeom prst="rightArrow">
            <a:avLst>
              <a:gd name="adj1" fmla="val 50000"/>
              <a:gd name="adj2" fmla="val 49995"/>
            </a:avLst>
          </a:prstGeom>
          <a:solidFill>
            <a:srgbClr val="5B9BD5"/>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80" name="Fin de traitement"/>
          <p:cNvSpPr txBox="1"/>
          <p:nvPr/>
        </p:nvSpPr>
        <p:spPr>
          <a:xfrm>
            <a:off x="2198928" y="7946314"/>
            <a:ext cx="3508842"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defTabSz="975360">
              <a:defRPr sz="1800">
                <a:latin typeface="Calibri"/>
                <a:ea typeface="Calibri"/>
                <a:cs typeface="Calibri"/>
                <a:sym typeface="Calibri"/>
              </a:defRPr>
            </a:lvl1pPr>
          </a:lstStyle>
          <a:p>
            <a:pPr/>
            <a:r>
              <a:t>Fin de traitement</a:t>
            </a:r>
          </a:p>
        </p:txBody>
      </p:sp>
      <p:sp>
        <p:nvSpPr>
          <p:cNvPr id="181" name="Orientation externe"/>
          <p:cNvSpPr txBox="1"/>
          <p:nvPr/>
        </p:nvSpPr>
        <p:spPr>
          <a:xfrm>
            <a:off x="7124907" y="7946314"/>
            <a:ext cx="3508841"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defTabSz="975360">
              <a:defRPr sz="1800">
                <a:latin typeface="Calibri"/>
                <a:ea typeface="Calibri"/>
                <a:cs typeface="Calibri"/>
                <a:sym typeface="Calibri"/>
              </a:defRPr>
            </a:lvl1pPr>
          </a:lstStyle>
          <a:p>
            <a:pPr/>
            <a:r>
              <a:t>Orientation externe</a:t>
            </a:r>
          </a:p>
        </p:txBody>
      </p:sp>
      <p:sp>
        <p:nvSpPr>
          <p:cNvPr id="182" name="Flèche"/>
          <p:cNvSpPr/>
          <p:nvPr/>
        </p:nvSpPr>
        <p:spPr>
          <a:xfrm rot="867960">
            <a:off x="8082236" y="2913784"/>
            <a:ext cx="557354" cy="213106"/>
          </a:xfrm>
          <a:prstGeom prst="rightArrow">
            <a:avLst>
              <a:gd name="adj1" fmla="val 50000"/>
              <a:gd name="adj2" fmla="val 49995"/>
            </a:avLst>
          </a:prstGeom>
          <a:solidFill>
            <a:srgbClr val="4575A0"/>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83" name="Orientation externe"/>
          <p:cNvSpPr txBox="1"/>
          <p:nvPr/>
        </p:nvSpPr>
        <p:spPr>
          <a:xfrm>
            <a:off x="8292882" y="2995747"/>
            <a:ext cx="2857235"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defTabSz="975360">
              <a:defRPr sz="1800">
                <a:latin typeface="Calibri"/>
                <a:ea typeface="Calibri"/>
                <a:cs typeface="Calibri"/>
                <a:sym typeface="Calibri"/>
              </a:defRPr>
            </a:lvl1pPr>
          </a:lstStyle>
          <a:p>
            <a:pPr/>
            <a:r>
              <a:t>Orientation externe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86"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87" name="4"/>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4</a:t>
            </a:r>
          </a:p>
        </p:txBody>
      </p:sp>
      <p:pic>
        <p:nvPicPr>
          <p:cNvPr id="188"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189" name="Les orientations (2018)"/>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Les orientations (2018)</a:t>
            </a:r>
          </a:p>
        </p:txBody>
      </p:sp>
      <p:sp>
        <p:nvSpPr>
          <p:cNvPr id="190" name="Texte"/>
          <p:cNvSpPr txBox="1"/>
          <p:nvPr/>
        </p:nvSpPr>
        <p:spPr>
          <a:xfrm>
            <a:off x="432626" y="1161825"/>
            <a:ext cx="11873167" cy="57441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algn="l" defTabSz="975360">
              <a:buSzPct val="100000"/>
              <a:buFont typeface="Arial"/>
              <a:buChar char="•"/>
              <a:defRPr sz="1800">
                <a:latin typeface="Calibri"/>
                <a:ea typeface="Calibri"/>
                <a:cs typeface="Calibri"/>
                <a:sym typeface="Calibri"/>
              </a:defRPr>
            </a:pPr>
          </a:p>
          <a:p>
            <a:pPr algn="l" defTabSz="975360">
              <a:defRPr sz="1800">
                <a:latin typeface="Calibri"/>
                <a:ea typeface="Calibri"/>
                <a:cs typeface="Calibri"/>
                <a:sym typeface="Calibri"/>
              </a:defRPr>
            </a:pPr>
          </a:p>
          <a:p>
            <a:pPr algn="l" defTabSz="975360">
              <a:buSzPct val="100000"/>
              <a:buFont typeface="Arial"/>
              <a:buChar char="•"/>
              <a:defRPr sz="1400">
                <a:latin typeface="Calibri"/>
                <a:ea typeface="Calibri"/>
                <a:cs typeface="Calibri"/>
                <a:sym typeface="Calibri"/>
              </a:defRPr>
            </a:pPr>
          </a:p>
          <a:p>
            <a:pPr algn="l" defTabSz="975360">
              <a:buSzPct val="100000"/>
              <a:buFont typeface="Arial"/>
              <a:buChar char="•"/>
              <a:defRPr sz="1800">
                <a:latin typeface="Calibri"/>
                <a:ea typeface="Calibri"/>
                <a:cs typeface="Calibri"/>
                <a:sym typeface="Calibri"/>
              </a:defRPr>
            </a:pPr>
            <a:r>
              <a:t> </a:t>
            </a:r>
            <a:endParaRPr sz="2000"/>
          </a:p>
          <a:p>
            <a:pPr algn="l" defTabSz="975360">
              <a:buSzPct val="100000"/>
              <a:buFont typeface="Arial"/>
              <a:buChar char="•"/>
              <a:defRPr sz="1800">
                <a:latin typeface="Calibri"/>
                <a:ea typeface="Calibri"/>
                <a:cs typeface="Calibri"/>
                <a:sym typeface="Calibri"/>
              </a:defRPr>
            </a:pPr>
          </a:p>
          <a:p>
            <a:pPr algn="l" defTabSz="975360">
              <a:buSzPct val="100000"/>
              <a:buFont typeface="Arial"/>
              <a:buChar char="•"/>
              <a:defRPr sz="1800">
                <a:latin typeface="Calibri"/>
                <a:ea typeface="Calibri"/>
                <a:cs typeface="Calibri"/>
                <a:sym typeface="Calibri"/>
              </a:defRPr>
            </a:pPr>
          </a:p>
          <a:p>
            <a:pPr algn="l" defTabSz="975360">
              <a:defRPr sz="1800">
                <a:latin typeface="Calibri"/>
                <a:ea typeface="Calibri"/>
                <a:cs typeface="Calibri"/>
                <a:sym typeface="Calibri"/>
              </a:defRPr>
            </a:pPr>
            <a:r>
              <a:t>				</a:t>
            </a:r>
          </a:p>
          <a:p>
            <a:pPr algn="l" defTabSz="975360">
              <a:buSzPct val="100000"/>
              <a:buFont typeface="Arial"/>
              <a:buChar char="•"/>
              <a:defRPr sz="18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defRPr sz="1800">
                <a:latin typeface="Calibri"/>
                <a:ea typeface="Calibri"/>
                <a:cs typeface="Calibri"/>
                <a:sym typeface="Calibri"/>
              </a:defRPr>
            </a:pPr>
            <a:r>
              <a:t>		</a:t>
            </a:r>
          </a:p>
          <a:p>
            <a:pPr algn="l" defTabSz="975360">
              <a:buSzPct val="100000"/>
              <a:buFont typeface="Arial"/>
              <a:buChar char="•"/>
              <a:defRPr sz="1200">
                <a:latin typeface="Calibri"/>
                <a:ea typeface="Calibri"/>
                <a:cs typeface="Calibri"/>
                <a:sym typeface="Calibri"/>
              </a:defRPr>
            </a:pPr>
          </a:p>
          <a:p>
            <a:pPr algn="l" defTabSz="975360">
              <a:defRPr sz="1200">
                <a:latin typeface="Calibri"/>
                <a:ea typeface="Calibri"/>
                <a:cs typeface="Calibri"/>
                <a:sym typeface="Calibri"/>
              </a:defRPr>
            </a:pPr>
          </a:p>
          <a:p>
            <a:pPr algn="l" defTabSz="975360">
              <a:defRPr sz="1800">
                <a:latin typeface="Calibri"/>
                <a:ea typeface="Calibri"/>
                <a:cs typeface="Calibri"/>
                <a:sym typeface="Calibri"/>
              </a:defRPr>
            </a:pPr>
            <a:r>
              <a:t>	</a:t>
            </a:r>
          </a:p>
        </p:txBody>
      </p:sp>
      <p:pic>
        <p:nvPicPr>
          <p:cNvPr id="191" name="image.png" descr="image.png"/>
          <p:cNvPicPr>
            <a:picLocks noChangeAspect="1"/>
          </p:cNvPicPr>
          <p:nvPr/>
        </p:nvPicPr>
        <p:blipFill>
          <a:blip r:embed="rId3">
            <a:extLst/>
          </a:blip>
          <a:stretch>
            <a:fillRect/>
          </a:stretch>
        </p:blipFill>
        <p:spPr>
          <a:xfrm>
            <a:off x="365415" y="1432302"/>
            <a:ext cx="12101847" cy="3917836"/>
          </a:xfrm>
          <a:prstGeom prst="rect">
            <a:avLst/>
          </a:prstGeom>
          <a:ln w="12700">
            <a:miter lim="400000"/>
          </a:ln>
        </p:spPr>
      </p:pic>
      <p:sp>
        <p:nvSpPr>
          <p:cNvPr id="192" name="Principaux motifs  déclarés de demande de soin…"/>
          <p:cNvSpPr txBox="1"/>
          <p:nvPr/>
        </p:nvSpPr>
        <p:spPr>
          <a:xfrm>
            <a:off x="897765" y="5622663"/>
            <a:ext cx="11129355" cy="3296047"/>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algn="l" defTabSz="975360">
              <a:defRPr b="1" sz="1800">
                <a:latin typeface="Arial"/>
                <a:ea typeface="Arial"/>
                <a:cs typeface="Arial"/>
                <a:sym typeface="Arial"/>
              </a:defRPr>
            </a:pPr>
            <a:r>
              <a:t>Principaux motifs  déclarés de demande de soin </a:t>
            </a:r>
          </a:p>
          <a:p>
            <a:pPr lvl="1" marL="1012825" indent="-269875" algn="l" defTabSz="975360">
              <a:lnSpc>
                <a:spcPts val="3000"/>
              </a:lnSpc>
              <a:buSzPct val="100000"/>
              <a:buChar char="-"/>
              <a:defRPr sz="2000">
                <a:latin typeface="Arial"/>
                <a:ea typeface="Arial"/>
                <a:cs typeface="Arial"/>
                <a:sym typeface="Arial"/>
              </a:defRPr>
            </a:pPr>
            <a:r>
              <a:t>Syndrome de stress post-traumatique (44%)</a:t>
            </a:r>
          </a:p>
          <a:p>
            <a:pPr lvl="1" marL="1012825" indent="-269875" algn="l" defTabSz="975360">
              <a:lnSpc>
                <a:spcPts val="3000"/>
              </a:lnSpc>
              <a:buSzPct val="100000"/>
              <a:buChar char="-"/>
              <a:defRPr sz="2000">
                <a:latin typeface="Arial"/>
                <a:ea typeface="Arial"/>
                <a:cs typeface="Arial"/>
                <a:sym typeface="Arial"/>
              </a:defRPr>
            </a:pPr>
            <a:r>
              <a:t>Troubles anxieux et dépressifs (14%)</a:t>
            </a:r>
          </a:p>
          <a:p>
            <a:pPr lvl="1" marL="1012825" indent="-269875" algn="l" defTabSz="975360">
              <a:lnSpc>
                <a:spcPts val="3000"/>
              </a:lnSpc>
              <a:buSzPct val="100000"/>
              <a:buChar char="-"/>
              <a:defRPr sz="2000">
                <a:latin typeface="Arial"/>
                <a:ea typeface="Arial"/>
                <a:cs typeface="Arial"/>
                <a:sym typeface="Arial"/>
              </a:defRPr>
            </a:pPr>
            <a:r>
              <a:t>Persécutions et torture (10%),</a:t>
            </a:r>
          </a:p>
          <a:p>
            <a:pPr lvl="1" marL="1012825" indent="-269875" algn="l" defTabSz="975360">
              <a:lnSpc>
                <a:spcPts val="3000"/>
              </a:lnSpc>
              <a:buSzPct val="100000"/>
              <a:buChar char="-"/>
              <a:defRPr sz="2000">
                <a:latin typeface="Arial"/>
                <a:ea typeface="Arial"/>
                <a:cs typeface="Arial"/>
                <a:sym typeface="Arial"/>
              </a:defRPr>
            </a:pPr>
            <a:r>
              <a:t>Céphalées et troubles du sommeil (10%)</a:t>
            </a:r>
          </a:p>
          <a:p>
            <a:pPr lvl="1" marL="1012825" indent="-269875" algn="l" defTabSz="975360">
              <a:lnSpc>
                <a:spcPts val="3000"/>
              </a:lnSpc>
              <a:buSzPct val="100000"/>
              <a:buChar char="-"/>
              <a:defRPr sz="2000">
                <a:latin typeface="Arial"/>
                <a:ea typeface="Arial"/>
                <a:cs typeface="Arial"/>
                <a:sym typeface="Arial"/>
              </a:defRPr>
            </a:pPr>
          </a:p>
          <a:p>
            <a:pPr algn="l" defTabSz="975360">
              <a:defRPr b="1" sz="1800">
                <a:latin typeface="Arial"/>
                <a:ea typeface="Arial"/>
                <a:cs typeface="Arial"/>
                <a:sym typeface="Arial"/>
              </a:defRPr>
            </a:pPr>
            <a:r>
              <a:t>Problématiques spécifiques des nouveaux patients :</a:t>
            </a:r>
          </a:p>
          <a:p>
            <a:pPr lvl="1" marL="1012825" indent="-269875" algn="l" defTabSz="975360">
              <a:lnSpc>
                <a:spcPts val="3000"/>
              </a:lnSpc>
              <a:buSzPct val="100000"/>
              <a:buFont typeface="Arial"/>
              <a:buChar char="•"/>
              <a:defRPr sz="2000">
                <a:latin typeface="Arial"/>
                <a:ea typeface="Arial"/>
                <a:cs typeface="Arial"/>
                <a:sym typeface="Arial"/>
              </a:defRPr>
            </a:pPr>
            <a:r>
              <a:t> femmes victimes de violence ou de traite des êtres humains (12%)</a:t>
            </a:r>
          </a:p>
          <a:p>
            <a:pPr lvl="1" marL="1012825" indent="-269875" algn="l" defTabSz="975360">
              <a:lnSpc>
                <a:spcPts val="3000"/>
              </a:lnSpc>
              <a:buSzPct val="100000"/>
              <a:buFont typeface="Arial"/>
              <a:buChar char="•"/>
              <a:defRPr sz="2000">
                <a:latin typeface="Arial"/>
                <a:ea typeface="Arial"/>
                <a:cs typeface="Arial"/>
                <a:sym typeface="Arial"/>
              </a:defRPr>
            </a:pPr>
            <a:r>
              <a:t> patients présentant un risque suicidaire (3%)</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95"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196" name="4"/>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4</a:t>
            </a:r>
          </a:p>
        </p:txBody>
      </p:sp>
      <p:pic>
        <p:nvPicPr>
          <p:cNvPr id="197"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198" name="Les orientations (indications)"/>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Les orientations (indications)</a:t>
            </a:r>
          </a:p>
        </p:txBody>
      </p:sp>
      <p:sp>
        <p:nvSpPr>
          <p:cNvPr id="199" name="Correspondance avec une symptomatologie traumatique et/ou anxio-dépressive, qui peut se manifester par :…"/>
          <p:cNvSpPr txBox="1"/>
          <p:nvPr/>
        </p:nvSpPr>
        <p:spPr>
          <a:xfrm>
            <a:off x="432626" y="1161825"/>
            <a:ext cx="11873167" cy="62140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algn="l" defTabSz="975360">
              <a:buSzPct val="100000"/>
              <a:buFont typeface="Arial"/>
              <a:buChar char="•"/>
              <a:defRPr sz="1800">
                <a:latin typeface="Calibri"/>
                <a:ea typeface="Calibri"/>
                <a:cs typeface="Calibri"/>
                <a:sym typeface="Calibri"/>
              </a:defRPr>
            </a:pPr>
          </a:p>
          <a:p>
            <a:pPr algn="l" defTabSz="975360">
              <a:defRPr b="1" sz="1800">
                <a:latin typeface="Calibri"/>
                <a:ea typeface="Calibri"/>
                <a:cs typeface="Calibri"/>
                <a:sym typeface="Calibri"/>
              </a:defRPr>
            </a:pPr>
            <a:r>
              <a:t>Correspondance avec une symptomatologie traumatique et/ou anxio-dépressive</a:t>
            </a:r>
            <a:r>
              <a:rPr b="0"/>
              <a:t>, </a:t>
            </a:r>
            <a:r>
              <a:rPr b="0" sz="2000"/>
              <a:t>qui peut se manifester par :  </a:t>
            </a:r>
          </a:p>
          <a:p>
            <a:pPr algn="l" defTabSz="975360">
              <a:defRPr sz="1800">
                <a:latin typeface="Calibri"/>
                <a:ea typeface="Calibri"/>
                <a:cs typeface="Calibri"/>
                <a:sym typeface="Calibri"/>
              </a:defRPr>
            </a:pPr>
          </a:p>
          <a:p>
            <a:pPr algn="l" defTabSz="975360">
              <a:buSzPct val="100000"/>
              <a:buFont typeface="Arial"/>
              <a:buChar char="•"/>
              <a:defRPr sz="1800">
                <a:latin typeface="Calibri"/>
                <a:ea typeface="Calibri"/>
                <a:cs typeface="Calibri"/>
                <a:sym typeface="Calibri"/>
              </a:defRPr>
            </a:pPr>
            <a:r>
              <a:t>Troubles du sommeil, cauchemars de reviviscences, peurs</a:t>
            </a:r>
          </a:p>
          <a:p>
            <a:pPr algn="l" defTabSz="975360">
              <a:buSzPct val="100000"/>
              <a:buFont typeface="Arial"/>
              <a:buChar char="•"/>
              <a:defRPr sz="1800">
                <a:latin typeface="Calibri"/>
                <a:ea typeface="Calibri"/>
                <a:cs typeface="Calibri"/>
                <a:sym typeface="Calibri"/>
              </a:defRPr>
            </a:pPr>
            <a:r>
              <a:t>Troubles de la mémoire et de la concentration (confusion, désorientation, etc.)</a:t>
            </a:r>
          </a:p>
          <a:p>
            <a:pPr algn="l" defTabSz="975360">
              <a:buSzPct val="100000"/>
              <a:buFont typeface="Arial"/>
              <a:buChar char="•"/>
              <a:defRPr sz="1800">
                <a:latin typeface="Calibri"/>
                <a:ea typeface="Calibri"/>
                <a:cs typeface="Calibri"/>
                <a:sym typeface="Calibri"/>
              </a:defRPr>
            </a:pPr>
            <a:r>
              <a:t>Troubles psychosomatiques, troubles de l’alimentation </a:t>
            </a:r>
          </a:p>
          <a:p>
            <a:pPr algn="l" defTabSz="975360">
              <a:buSzPct val="100000"/>
              <a:buFont typeface="Arial"/>
              <a:buChar char="•"/>
              <a:defRPr sz="1800">
                <a:latin typeface="Calibri"/>
                <a:ea typeface="Calibri"/>
                <a:cs typeface="Calibri"/>
                <a:sym typeface="Calibri"/>
              </a:defRPr>
            </a:pPr>
            <a:r>
              <a:t>Troubles relationnels, de l’humeur et du comportement (irritabilité, nervosité, passage à l’acte, etc.) </a:t>
            </a:r>
          </a:p>
          <a:p>
            <a:pPr algn="l" defTabSz="975360">
              <a:buSzPct val="100000"/>
              <a:buFont typeface="Arial"/>
              <a:buChar char="•"/>
              <a:defRPr sz="1800">
                <a:latin typeface="Calibri"/>
                <a:ea typeface="Calibri"/>
                <a:cs typeface="Calibri"/>
                <a:sym typeface="Calibri"/>
              </a:defRPr>
            </a:pPr>
            <a:r>
              <a:t>Troubles narcissiques (dévalorisation excessive, mésestime de soi…) </a:t>
            </a:r>
          </a:p>
          <a:p>
            <a:pPr algn="l" defTabSz="975360">
              <a:buSzPct val="100000"/>
              <a:buFont typeface="Arial"/>
              <a:buChar char="•"/>
              <a:defRPr sz="1800">
                <a:latin typeface="Calibri"/>
                <a:ea typeface="Calibri"/>
                <a:cs typeface="Calibri"/>
                <a:sym typeface="Calibri"/>
              </a:defRPr>
            </a:pPr>
            <a:r>
              <a:t>Eléments dépressifs  (tristesse, repli, isolement, etc.) </a:t>
            </a:r>
          </a:p>
          <a:p>
            <a:pPr algn="l" defTabSz="975360">
              <a:buSzPct val="100000"/>
              <a:buFont typeface="Arial"/>
              <a:buChar char="•"/>
              <a:defRPr sz="1800">
                <a:latin typeface="Calibri"/>
                <a:ea typeface="Calibri"/>
                <a:cs typeface="Calibri"/>
                <a:sym typeface="Calibri"/>
              </a:defRPr>
            </a:pPr>
            <a:r>
              <a:t>Présence d’éléments morbides, évocation suicidaire, épisodes d’effondrement</a:t>
            </a:r>
          </a:p>
          <a:p>
            <a:pPr algn="l" defTabSz="975360">
              <a:defRPr sz="1800">
                <a:latin typeface="Calibri"/>
                <a:ea typeface="Calibri"/>
                <a:cs typeface="Calibri"/>
                <a:sym typeface="Calibri"/>
              </a:defRPr>
            </a:pPr>
          </a:p>
          <a:p>
            <a:pPr algn="l" defTabSz="975360">
              <a:defRPr b="1" sz="1800">
                <a:latin typeface="Calibri"/>
                <a:ea typeface="Calibri"/>
                <a:cs typeface="Calibri"/>
                <a:sym typeface="Calibri"/>
              </a:defRPr>
            </a:pPr>
            <a:r>
              <a:t>Vérifier que certains prérequis sont remplis </a:t>
            </a:r>
            <a:r>
              <a:rPr b="0"/>
              <a:t>: </a:t>
            </a:r>
          </a:p>
          <a:p>
            <a:pPr algn="l" defTabSz="975360">
              <a:defRPr sz="1800">
                <a:latin typeface="Calibri"/>
                <a:ea typeface="Calibri"/>
                <a:cs typeface="Calibri"/>
                <a:sym typeface="Calibri"/>
              </a:defRPr>
            </a:pPr>
          </a:p>
          <a:p>
            <a:pPr lvl="1" marL="635000" indent="-349250" algn="l" defTabSz="975360">
              <a:buSzPct val="100000"/>
              <a:buFont typeface="Arial"/>
              <a:buChar char="•"/>
              <a:defRPr sz="2200">
                <a:latin typeface="Calibri"/>
                <a:ea typeface="Calibri"/>
                <a:cs typeface="Calibri"/>
                <a:sym typeface="Calibri"/>
              </a:defRPr>
            </a:pPr>
            <a:r>
              <a:t>Temporalité adaptée à la mise en place d’un suivi : une certaine stabilité des conditions de vie (lieu d’hébergement ou de prise en charge identifié et stable, périmètre géographique compatible avec le déplacement, disponibilité..)</a:t>
            </a:r>
          </a:p>
          <a:p>
            <a:pPr lvl="1" marL="635000" indent="-349250" algn="l" defTabSz="975360">
              <a:buSzPct val="100000"/>
              <a:buFont typeface="Arial"/>
              <a:buChar char="•"/>
              <a:defRPr sz="2200">
                <a:latin typeface="Calibri"/>
                <a:ea typeface="Calibri"/>
                <a:cs typeface="Calibri"/>
                <a:sym typeface="Calibri"/>
              </a:defRPr>
            </a:pPr>
            <a:r>
              <a:t>Exploration somatique initiale faite et médecin traitant connu ou en cours de choix</a:t>
            </a:r>
          </a:p>
          <a:p>
            <a:pPr lvl="1" marL="635000" indent="-349250" algn="l" defTabSz="975360">
              <a:buSzPct val="100000"/>
              <a:buFont typeface="Arial"/>
              <a:buChar char="•"/>
              <a:defRPr sz="2200">
                <a:latin typeface="Calibri"/>
                <a:ea typeface="Calibri"/>
                <a:cs typeface="Calibri"/>
                <a:sym typeface="Calibri"/>
              </a:defRPr>
            </a:pPr>
            <a:r>
              <a:t>Identification d’une langue rendant possible une prise en charge psychologique Compréhension par le patient de l’orientation vers Essor et adhésion à la démarche Assurance d’un accompagnement physique « adulte » pour les mineurs aux RV</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202"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203" name="4"/>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4</a:t>
            </a:r>
          </a:p>
        </p:txBody>
      </p:sp>
      <p:pic>
        <p:nvPicPr>
          <p:cNvPr id="204"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205" name="Les orientations (contre-indications)"/>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43838" indent="-243838" defTabSz="975360">
              <a:lnSpc>
                <a:spcPct val="70000"/>
              </a:lnSpc>
              <a:spcBef>
                <a:spcPts val="1000"/>
              </a:spcBef>
              <a:buSzTx/>
              <a:buNone/>
              <a:defRPr sz="2800">
                <a:solidFill>
                  <a:srgbClr val="FFFFFF"/>
                </a:solidFill>
                <a:latin typeface="Arial"/>
                <a:ea typeface="Arial"/>
                <a:cs typeface="Arial"/>
                <a:sym typeface="Arial"/>
              </a:defRPr>
            </a:lvl1pPr>
          </a:lstStyle>
          <a:p>
            <a:pPr/>
            <a:r>
              <a:t>Les orientations (contre-indications)</a:t>
            </a:r>
          </a:p>
        </p:txBody>
      </p:sp>
      <p:sp>
        <p:nvSpPr>
          <p:cNvPr id="206" name="Pour rappel…"/>
          <p:cNvSpPr txBox="1"/>
          <p:nvPr/>
        </p:nvSpPr>
        <p:spPr>
          <a:xfrm>
            <a:off x="432626" y="1161825"/>
            <a:ext cx="11873167" cy="98335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p>
            <a:pPr algn="l" defTabSz="975360">
              <a:buSzPct val="100000"/>
              <a:buFont typeface="Arial"/>
              <a:buChar char="•"/>
              <a:defRPr sz="1800">
                <a:latin typeface="Calibri"/>
                <a:ea typeface="Calibri"/>
                <a:cs typeface="Calibri"/>
                <a:sym typeface="Calibri"/>
              </a:defRPr>
            </a:pPr>
          </a:p>
          <a:p>
            <a:pPr algn="l" defTabSz="975360">
              <a:buSzPct val="100000"/>
              <a:buChar char="-"/>
              <a:defRPr sz="1800">
                <a:latin typeface="Calibri"/>
                <a:ea typeface="Calibri"/>
                <a:cs typeface="Calibri"/>
                <a:sym typeface="Calibri"/>
              </a:defRPr>
            </a:pPr>
          </a:p>
          <a:p>
            <a:pPr algn="l" defTabSz="975360">
              <a:defRPr b="1" sz="1800">
                <a:latin typeface="Calibri"/>
                <a:ea typeface="Calibri"/>
                <a:cs typeface="Calibri"/>
                <a:sym typeface="Calibri"/>
              </a:defRPr>
            </a:pPr>
            <a:r>
              <a:t>Pour rappel</a:t>
            </a:r>
          </a:p>
          <a:p>
            <a:pPr algn="l" defTabSz="975360">
              <a:defRPr b="1" sz="1800">
                <a:latin typeface="Calibri"/>
                <a:ea typeface="Calibri"/>
                <a:cs typeface="Calibri"/>
                <a:sym typeface="Calibri"/>
              </a:defRPr>
            </a:pPr>
          </a:p>
          <a:p>
            <a:pPr algn="l" defTabSz="975360">
              <a:defRPr b="1" sz="1800">
                <a:latin typeface="Calibri"/>
                <a:ea typeface="Calibri"/>
                <a:cs typeface="Calibri"/>
                <a:sym typeface="Calibri"/>
              </a:defRPr>
            </a:pPr>
            <a:r>
              <a:t>Le centre Essor n’a pas vocation à réaliser des expertises ou des prises en charge psychiatriques, ni à gérer des situations de crise</a:t>
            </a:r>
            <a:r>
              <a:rPr b="0"/>
              <a:t>.</a:t>
            </a:r>
          </a:p>
          <a:p>
            <a:pPr algn="l" defTabSz="975360">
              <a:defRPr sz="1800">
                <a:latin typeface="Calibri"/>
                <a:ea typeface="Calibri"/>
                <a:cs typeface="Calibri"/>
                <a:sym typeface="Calibri"/>
              </a:defRPr>
            </a:pPr>
          </a:p>
          <a:p>
            <a:pPr algn="l" defTabSz="975360">
              <a:defRPr sz="1800">
                <a:latin typeface="Calibri"/>
                <a:ea typeface="Calibri"/>
                <a:cs typeface="Calibri"/>
                <a:sym typeface="Calibri"/>
              </a:defRPr>
            </a:pPr>
            <a:r>
              <a:t>Selon les cas, différer l’orientation vers Essor ou orienter vers un service plus adapté : </a:t>
            </a:r>
          </a:p>
          <a:p>
            <a:pPr algn="l" defTabSz="975360">
              <a:defRPr sz="1800">
                <a:latin typeface="Calibri"/>
                <a:ea typeface="Calibri"/>
                <a:cs typeface="Calibri"/>
                <a:sym typeface="Calibri"/>
              </a:defRPr>
            </a:pPr>
          </a:p>
          <a:p>
            <a:pPr algn="l" defTabSz="975360">
              <a:buSzPct val="100000"/>
              <a:buChar char="-"/>
              <a:defRPr sz="1800">
                <a:latin typeface="Calibri"/>
                <a:ea typeface="Calibri"/>
                <a:cs typeface="Calibri"/>
                <a:sym typeface="Calibri"/>
              </a:defRPr>
            </a:pPr>
            <a:r>
              <a:t>En cas d’urgences (dentaires, obstétriques, gynécologiques, ophtalmologiques, psychiatriques), adresser en premier lieu vers les services hospitaliers compétents. </a:t>
            </a:r>
          </a:p>
          <a:p>
            <a:pPr algn="l" defTabSz="975360">
              <a:defRPr sz="1800">
                <a:latin typeface="Calibri"/>
                <a:ea typeface="Calibri"/>
                <a:cs typeface="Calibri"/>
                <a:sym typeface="Calibri"/>
              </a:defRPr>
            </a:pPr>
          </a:p>
          <a:p>
            <a:pPr algn="l" defTabSz="975360">
              <a:buSzPct val="100000"/>
              <a:buChar char="-"/>
              <a:defRPr sz="1800">
                <a:latin typeface="Calibri"/>
                <a:ea typeface="Calibri"/>
                <a:cs typeface="Calibri"/>
                <a:sym typeface="Calibri"/>
              </a:defRPr>
            </a:pPr>
            <a:r>
              <a:t>En cas de troubles psychiatriques graves (pathologies émergentes du type psychose ou dépression sévère, risque suicidaire, schizophrénie, etc.),  envisager une hospitalisation ou un soin psychiatrique dans le droit commun (CH, CMP, CMPP, ..).</a:t>
            </a:r>
          </a:p>
          <a:p>
            <a:pPr algn="l" defTabSz="975360">
              <a:defRPr sz="1800">
                <a:latin typeface="Calibri"/>
                <a:ea typeface="Calibri"/>
                <a:cs typeface="Calibri"/>
                <a:sym typeface="Calibri"/>
              </a:defRPr>
            </a:pPr>
          </a:p>
          <a:p>
            <a:pPr algn="l" defTabSz="975360">
              <a:buSzPct val="100000"/>
              <a:buChar char="-"/>
              <a:defRPr sz="1800">
                <a:latin typeface="Calibri"/>
                <a:ea typeface="Calibri"/>
                <a:cs typeface="Calibri"/>
                <a:sym typeface="Calibri"/>
              </a:defRPr>
            </a:pPr>
            <a:r>
              <a:t>En cas de déficience mentale avérée, orienter vers le service adapté et prévenir le MT pour dossier MDPH.</a:t>
            </a:r>
          </a:p>
          <a:p>
            <a:pPr algn="l" defTabSz="975360">
              <a:buSzPct val="100000"/>
              <a:buFont typeface="Arial"/>
              <a:buChar char="•"/>
              <a:defRPr sz="1800">
                <a:latin typeface="Calibri"/>
                <a:ea typeface="Calibri"/>
                <a:cs typeface="Calibri"/>
                <a:sym typeface="Calibri"/>
              </a:defRPr>
            </a:pPr>
          </a:p>
          <a:p>
            <a:pPr algn="l" defTabSz="975360">
              <a:defRPr sz="2000">
                <a:latin typeface="Calibri"/>
                <a:ea typeface="Calibri"/>
                <a:cs typeface="Calibri"/>
                <a:sym typeface="Calibri"/>
              </a:defRPr>
            </a:pPr>
          </a:p>
          <a:p>
            <a:pPr algn="l" defTabSz="975360">
              <a:buSzPct val="100000"/>
              <a:buFont typeface="Arial"/>
              <a:buChar char="•"/>
              <a:defRPr sz="1800">
                <a:latin typeface="Calibri"/>
                <a:ea typeface="Calibri"/>
                <a:cs typeface="Calibri"/>
                <a:sym typeface="Calibri"/>
              </a:defRPr>
            </a:pPr>
          </a:p>
          <a:p>
            <a:pPr algn="l" defTabSz="975360">
              <a:buSzPct val="100000"/>
              <a:buFont typeface="Arial"/>
              <a:buChar char="•"/>
              <a:defRPr sz="1800">
                <a:latin typeface="Calibri"/>
                <a:ea typeface="Calibri"/>
                <a:cs typeface="Calibri"/>
                <a:sym typeface="Calibri"/>
              </a:defRPr>
            </a:pPr>
          </a:p>
          <a:p>
            <a:pPr algn="l" defTabSz="975360">
              <a:defRPr sz="1800">
                <a:latin typeface="Calibri"/>
                <a:ea typeface="Calibri"/>
                <a:cs typeface="Calibri"/>
                <a:sym typeface="Calibri"/>
              </a:defRPr>
            </a:pPr>
            <a:r>
              <a:t>				</a:t>
            </a:r>
          </a:p>
          <a:p>
            <a:pPr algn="l" defTabSz="975360">
              <a:buSzPct val="100000"/>
              <a:buFont typeface="Arial"/>
              <a:buChar char="•"/>
              <a:defRPr sz="18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defRPr sz="1200">
                <a:latin typeface="Calibri"/>
                <a:ea typeface="Calibri"/>
                <a:cs typeface="Calibri"/>
                <a:sym typeface="Calibri"/>
              </a:defRPr>
            </a:pPr>
          </a:p>
          <a:p>
            <a:pPr algn="l" defTabSz="975360">
              <a:buSzPct val="100000"/>
              <a:buFont typeface="Arial"/>
              <a:buChar char="•"/>
              <a:defRPr sz="1200">
                <a:latin typeface="Calibri"/>
                <a:ea typeface="Calibri"/>
                <a:cs typeface="Calibri"/>
                <a:sym typeface="Calibri"/>
              </a:defRPr>
            </a:pPr>
          </a:p>
          <a:p>
            <a:pPr algn="l" defTabSz="975360">
              <a:defRPr sz="1800">
                <a:latin typeface="Calibri"/>
                <a:ea typeface="Calibri"/>
                <a:cs typeface="Calibri"/>
                <a:sym typeface="Calibri"/>
              </a:defRPr>
            </a:pPr>
            <a:r>
              <a:t>		</a:t>
            </a:r>
          </a:p>
          <a:p>
            <a:pPr algn="l" defTabSz="975360">
              <a:buSzPct val="100000"/>
              <a:buFont typeface="Arial"/>
              <a:buChar char="•"/>
              <a:defRPr sz="1200">
                <a:latin typeface="Calibri"/>
                <a:ea typeface="Calibri"/>
                <a:cs typeface="Calibri"/>
                <a:sym typeface="Calibri"/>
              </a:defRPr>
            </a:pPr>
          </a:p>
          <a:p>
            <a:pPr algn="l" defTabSz="975360">
              <a:defRPr sz="1200">
                <a:latin typeface="Calibri"/>
                <a:ea typeface="Calibri"/>
                <a:cs typeface="Calibri"/>
                <a:sym typeface="Calibri"/>
              </a:defRPr>
            </a:pPr>
          </a:p>
          <a:p>
            <a:pPr algn="l" defTabSz="975360">
              <a:defRPr sz="1800">
                <a:latin typeface="Calibri"/>
                <a:ea typeface="Calibri"/>
                <a:cs typeface="Calibri"/>
                <a:sym typeface="Calibri"/>
              </a:defRPr>
            </a:pP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209"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210" name="6"/>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6</a:t>
            </a:r>
          </a:p>
        </p:txBody>
      </p:sp>
      <p:pic>
        <p:nvPicPr>
          <p:cNvPr id="211"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212" name="Les patients (2018)"/>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Les patients (2018)</a:t>
            </a:r>
          </a:p>
        </p:txBody>
      </p:sp>
      <p:sp>
        <p:nvSpPr>
          <p:cNvPr id="213" name="629 patients accompagnés en 2018"/>
          <p:cNvSpPr txBox="1"/>
          <p:nvPr/>
        </p:nvSpPr>
        <p:spPr>
          <a:xfrm>
            <a:off x="711300" y="1346243"/>
            <a:ext cx="12244052" cy="377242"/>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marL="367392" indent="-367392" algn="l" defTabSz="975360">
              <a:buSzPct val="100000"/>
              <a:buFont typeface="Arial"/>
              <a:buChar char="•"/>
              <a:defRPr sz="1800">
                <a:latin typeface="Arial"/>
                <a:ea typeface="Arial"/>
                <a:cs typeface="Arial"/>
                <a:sym typeface="Arial"/>
              </a:defRPr>
            </a:lvl1pPr>
          </a:lstStyle>
          <a:p>
            <a:pPr/>
            <a:r>
              <a:t> 629 patients accompagnés en 2018</a:t>
            </a:r>
          </a:p>
        </p:txBody>
      </p:sp>
      <p:pic>
        <p:nvPicPr>
          <p:cNvPr id="214" name="image.png" descr="image.png"/>
          <p:cNvPicPr>
            <a:picLocks noChangeAspect="1"/>
          </p:cNvPicPr>
          <p:nvPr/>
        </p:nvPicPr>
        <p:blipFill>
          <a:blip r:embed="rId3">
            <a:extLst/>
          </a:blip>
          <a:stretch>
            <a:fillRect/>
          </a:stretch>
        </p:blipFill>
        <p:spPr>
          <a:xfrm>
            <a:off x="1074397" y="1854412"/>
            <a:ext cx="10868301" cy="651606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ectangle"/>
          <p:cNvSpPr/>
          <p:nvPr/>
        </p:nvSpPr>
        <p:spPr>
          <a:xfrm>
            <a:off x="2730" y="9247475"/>
            <a:ext cx="13011634" cy="510224"/>
          </a:xfrm>
          <a:prstGeom prst="rect">
            <a:avLst/>
          </a:prstGeom>
          <a:solidFill>
            <a:srgbClr val="008BCA"/>
          </a:solidFill>
          <a:ln w="12700">
            <a:solidFill>
              <a:srgbClr val="41719C"/>
            </a:solidFill>
          </a:ln>
        </p:spPr>
        <p:txBody>
          <a:bodyPr lIns="50800" tIns="50800" rIns="50800" bIns="50800" anchor="ctr"/>
          <a:lstStyle/>
          <a:p>
            <a:pPr defTabSz="975360">
              <a:defRPr sz="1800">
                <a:solidFill>
                  <a:srgbClr val="FFFFFF"/>
                </a:solidFill>
                <a:latin typeface="Calibri"/>
                <a:ea typeface="Calibri"/>
                <a:cs typeface="Calibri"/>
                <a:sym typeface="Calibri"/>
              </a:defRPr>
            </a:pPr>
          </a:p>
        </p:txBody>
      </p:sp>
      <p:sp>
        <p:nvSpPr>
          <p:cNvPr id="217" name="Cercle"/>
          <p:cNvSpPr/>
          <p:nvPr/>
        </p:nvSpPr>
        <p:spPr>
          <a:xfrm>
            <a:off x="12178338" y="8968802"/>
            <a:ext cx="557351" cy="557355"/>
          </a:xfrm>
          <a:prstGeom prst="ellipse">
            <a:avLst/>
          </a:prstGeom>
          <a:solidFill>
            <a:srgbClr val="A98F99"/>
          </a:solidFill>
          <a:ln w="12700">
            <a:solidFill>
              <a:srgbClr val="FFFFFF"/>
            </a:solidFill>
            <a:miter/>
          </a:ln>
        </p:spPr>
        <p:txBody>
          <a:bodyPr lIns="50800" tIns="50800" rIns="50800" bIns="50800" anchor="ctr"/>
          <a:lstStyle/>
          <a:p>
            <a:pPr defTabSz="975360">
              <a:defRPr sz="1800">
                <a:solidFill>
                  <a:srgbClr val="FFFFFF"/>
                </a:solidFill>
                <a:latin typeface="Calibri"/>
                <a:ea typeface="Calibri"/>
                <a:cs typeface="Calibri"/>
                <a:sym typeface="Calibri"/>
              </a:defRPr>
            </a:pPr>
          </a:p>
        </p:txBody>
      </p:sp>
      <p:pic>
        <p:nvPicPr>
          <p:cNvPr id="218" name="image.jpeg" descr="image.jpeg"/>
          <p:cNvPicPr>
            <a:picLocks noChangeAspect="1"/>
          </p:cNvPicPr>
          <p:nvPr/>
        </p:nvPicPr>
        <p:blipFill>
          <a:blip r:embed="rId2">
            <a:extLst/>
          </a:blip>
          <a:stretch>
            <a:fillRect/>
          </a:stretch>
        </p:blipFill>
        <p:spPr>
          <a:xfrm>
            <a:off x="7065895" y="174170"/>
            <a:ext cx="5577588" cy="1098307"/>
          </a:xfrm>
          <a:prstGeom prst="rect">
            <a:avLst/>
          </a:prstGeom>
          <a:ln w="12700">
            <a:miter lim="400000"/>
          </a:ln>
        </p:spPr>
      </p:pic>
      <p:sp>
        <p:nvSpPr>
          <p:cNvPr id="219" name="Les consultations (2018)"/>
          <p:cNvSpPr txBox="1"/>
          <p:nvPr>
            <p:ph type="body" sz="quarter" idx="4294967295"/>
          </p:nvPr>
        </p:nvSpPr>
        <p:spPr>
          <a:xfrm>
            <a:off x="2730" y="381127"/>
            <a:ext cx="6134936" cy="606529"/>
          </a:xfrm>
          <a:prstGeom prst="rect">
            <a:avLst/>
          </a:prstGeom>
          <a:solidFill>
            <a:srgbClr val="008BCA"/>
          </a:solidFill>
        </p:spPr>
        <p:txBody>
          <a:bodyPr lIns="59010" tIns="59010" rIns="59010" bIns="59010" anchor="t"/>
          <a:lstStyle>
            <a:lvl1pPr marL="234085" indent="-234085" defTabSz="936344">
              <a:lnSpc>
                <a:spcPct val="80000"/>
              </a:lnSpc>
              <a:spcBef>
                <a:spcPts val="900"/>
              </a:spcBef>
              <a:buSzTx/>
              <a:buNone/>
              <a:defRPr>
                <a:solidFill>
                  <a:srgbClr val="FFFFFF"/>
                </a:solidFill>
                <a:latin typeface="Arial"/>
                <a:ea typeface="Arial"/>
                <a:cs typeface="Arial"/>
                <a:sym typeface="Arial"/>
              </a:defRPr>
            </a:lvl1pPr>
          </a:lstStyle>
          <a:p>
            <a:pPr/>
            <a:r>
              <a:t>Les consultations (2018)</a:t>
            </a:r>
          </a:p>
        </p:txBody>
      </p:sp>
      <p:sp>
        <p:nvSpPr>
          <p:cNvPr id="220" name="7"/>
          <p:cNvSpPr txBox="1"/>
          <p:nvPr/>
        </p:nvSpPr>
        <p:spPr>
          <a:xfrm>
            <a:off x="12329561" y="9005685"/>
            <a:ext cx="254909" cy="384721"/>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spAutoFit/>
          </a:bodyPr>
          <a:lstStyle>
            <a:lvl1pPr algn="l" defTabSz="579886">
              <a:defRPr sz="1800">
                <a:latin typeface="Calibri"/>
                <a:ea typeface="Calibri"/>
                <a:cs typeface="Calibri"/>
                <a:sym typeface="Calibri"/>
              </a:defRPr>
            </a:lvl1pPr>
          </a:lstStyle>
          <a:p>
            <a:pPr/>
            <a:r>
              <a:t>7</a:t>
            </a:r>
          </a:p>
        </p:txBody>
      </p:sp>
      <p:grpSp>
        <p:nvGrpSpPr>
          <p:cNvPr id="223" name="Groupe"/>
          <p:cNvGrpSpPr/>
          <p:nvPr/>
        </p:nvGrpSpPr>
        <p:grpSpPr>
          <a:xfrm>
            <a:off x="836784" y="1062235"/>
            <a:ext cx="10968630" cy="4933530"/>
            <a:chOff x="-1" y="0"/>
            <a:chExt cx="10968628" cy="4933529"/>
          </a:xfrm>
        </p:grpSpPr>
        <p:pic>
          <p:nvPicPr>
            <p:cNvPr id="221" name="image.png" descr="image.png"/>
            <p:cNvPicPr>
              <a:picLocks noChangeAspect="1"/>
            </p:cNvPicPr>
            <p:nvPr/>
          </p:nvPicPr>
          <p:blipFill>
            <a:blip r:embed="rId3">
              <a:extLst/>
            </a:blip>
            <a:stretch>
              <a:fillRect/>
            </a:stretch>
          </p:blipFill>
          <p:spPr>
            <a:xfrm>
              <a:off x="4555834" y="369817"/>
              <a:ext cx="6412793" cy="4469290"/>
            </a:xfrm>
            <a:prstGeom prst="rect">
              <a:avLst/>
            </a:prstGeom>
            <a:ln w="12700" cap="flat">
              <a:noFill/>
              <a:miter lim="400000"/>
            </a:ln>
            <a:effectLst/>
          </p:spPr>
        </p:pic>
        <p:pic>
          <p:nvPicPr>
            <p:cNvPr id="222" name="image.png" descr="image.png"/>
            <p:cNvPicPr>
              <a:picLocks noChangeAspect="1"/>
            </p:cNvPicPr>
            <p:nvPr/>
          </p:nvPicPr>
          <p:blipFill>
            <a:blip r:embed="rId4">
              <a:extLst/>
            </a:blip>
            <a:stretch>
              <a:fillRect/>
            </a:stretch>
          </p:blipFill>
          <p:spPr>
            <a:xfrm>
              <a:off x="-2" y="-1"/>
              <a:ext cx="4453551" cy="4933530"/>
            </a:xfrm>
            <a:prstGeom prst="rect">
              <a:avLst/>
            </a:prstGeom>
            <a:ln w="12700" cap="flat">
              <a:noFill/>
              <a:miter lim="400000"/>
            </a:ln>
            <a:effectLst/>
          </p:spPr>
        </p:pic>
      </p:grpSp>
      <p:sp>
        <p:nvSpPr>
          <p:cNvPr id="224" name="Ligne"/>
          <p:cNvSpPr/>
          <p:nvPr/>
        </p:nvSpPr>
        <p:spPr>
          <a:xfrm>
            <a:off x="3627544" y="1811381"/>
            <a:ext cx="3438354" cy="836026"/>
          </a:xfrm>
          <a:prstGeom prst="line">
            <a:avLst/>
          </a:prstGeom>
          <a:ln w="3175">
            <a:solidFill>
              <a:srgbClr val="D9D9D9"/>
            </a:solidFill>
            <a:miter/>
          </a:ln>
        </p:spPr>
        <p:txBody>
          <a:bodyPr lIns="45718" tIns="45718" rIns="45718" bIns="45718"/>
          <a:lstStyle/>
          <a:p>
            <a:pPr/>
          </a:p>
        </p:txBody>
      </p:sp>
      <p:sp>
        <p:nvSpPr>
          <p:cNvPr id="225" name="Ligne"/>
          <p:cNvSpPr/>
          <p:nvPr/>
        </p:nvSpPr>
        <p:spPr>
          <a:xfrm flipV="1">
            <a:off x="3719753" y="4507963"/>
            <a:ext cx="3346144" cy="278678"/>
          </a:xfrm>
          <a:prstGeom prst="line">
            <a:avLst/>
          </a:prstGeom>
          <a:ln w="3175">
            <a:solidFill>
              <a:srgbClr val="D9D9D9"/>
            </a:solidFill>
            <a:miter/>
          </a:ln>
        </p:spPr>
        <p:txBody>
          <a:bodyPr lIns="45718" tIns="45718" rIns="45718" bIns="45718"/>
          <a:lstStyle/>
          <a:p>
            <a:pPr/>
          </a:p>
        </p:txBody>
      </p:sp>
      <p:sp>
        <p:nvSpPr>
          <p:cNvPr id="226" name="Motifs de consultation…"/>
          <p:cNvSpPr txBox="1"/>
          <p:nvPr/>
        </p:nvSpPr>
        <p:spPr>
          <a:xfrm>
            <a:off x="897766" y="6362804"/>
            <a:ext cx="11035095" cy="1886347"/>
          </a:xfrm>
          <a:prstGeom prst="rect">
            <a:avLst/>
          </a:prstGeom>
          <a:ln w="12700">
            <a:miter lim="400000"/>
          </a:ln>
          <a:extLst>
            <a:ext uri="{C572A759-6A51-4108-AA02-DFA0A04FC94B}">
              <ma14:wrappingTextBoxFlag xmlns:ma14="http://schemas.microsoft.com/office/mac/drawingml/2011/main" val="1"/>
            </a:ext>
          </a:extLst>
        </p:spPr>
        <p:txBody>
          <a:bodyPr lIns="59010" tIns="59010" rIns="59010" bIns="59010" anchor="ctr">
            <a:spAutoFit/>
          </a:bodyPr>
          <a:lstStyle/>
          <a:p>
            <a:pPr algn="l" defTabSz="975360">
              <a:defRPr b="1" sz="1800">
                <a:latin typeface="Arial"/>
                <a:ea typeface="Arial"/>
                <a:cs typeface="Arial"/>
                <a:sym typeface="Arial"/>
              </a:defRPr>
            </a:pPr>
            <a:r>
              <a:t>Motifs de consultation</a:t>
            </a:r>
          </a:p>
          <a:p>
            <a:pPr algn="l" defTabSz="975360">
              <a:lnSpc>
                <a:spcPts val="3000"/>
              </a:lnSpc>
              <a:buSzPct val="100000"/>
              <a:buChar char="-"/>
              <a:defRPr sz="1800">
                <a:latin typeface="Arial"/>
                <a:ea typeface="Arial"/>
                <a:cs typeface="Arial"/>
                <a:sym typeface="Arial"/>
              </a:defRPr>
            </a:pPr>
            <a:r>
              <a:t>Troubles psychologiques : 42%</a:t>
            </a:r>
          </a:p>
          <a:p>
            <a:pPr algn="l" defTabSz="975360">
              <a:lnSpc>
                <a:spcPts val="3000"/>
              </a:lnSpc>
              <a:buSzPct val="100000"/>
              <a:buChar char="-"/>
              <a:defRPr sz="1800">
                <a:latin typeface="Arial"/>
                <a:ea typeface="Arial"/>
                <a:cs typeface="Arial"/>
                <a:sym typeface="Arial"/>
              </a:defRPr>
            </a:pPr>
            <a:r>
              <a:t>Torture/persécutions : 31 %</a:t>
            </a:r>
          </a:p>
          <a:p>
            <a:pPr algn="l" defTabSz="975360">
              <a:lnSpc>
                <a:spcPts val="3000"/>
              </a:lnSpc>
              <a:buSzPct val="100000"/>
              <a:buChar char="-"/>
              <a:defRPr sz="1800">
                <a:latin typeface="Arial"/>
                <a:ea typeface="Arial"/>
                <a:cs typeface="Arial"/>
                <a:sym typeface="Arial"/>
              </a:defRPr>
            </a:pPr>
            <a:r>
              <a:t> Famille : 12%</a:t>
            </a:r>
          </a:p>
          <a:p>
            <a:pPr algn="l" defTabSz="975360">
              <a:lnSpc>
                <a:spcPts val="3000"/>
              </a:lnSpc>
              <a:buSzPct val="100000"/>
              <a:buChar char="-"/>
              <a:defRPr sz="1800">
                <a:latin typeface="Arial"/>
                <a:ea typeface="Arial"/>
                <a:cs typeface="Arial"/>
                <a:sym typeface="Arial"/>
              </a:defRPr>
            </a:pPr>
            <a:r>
              <a:t> Autres : 15 % </a:t>
            </a:r>
            <a:r>
              <a:rPr sz="2000"/>
              <a:t>(procédure, précarité, maladie/handicap,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