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75" r:id="rId3"/>
    <p:sldId id="274" r:id="rId4"/>
    <p:sldId id="288" r:id="rId5"/>
    <p:sldId id="272" r:id="rId6"/>
    <p:sldId id="257" r:id="rId7"/>
    <p:sldId id="258" r:id="rId8"/>
    <p:sldId id="273" r:id="rId9"/>
    <p:sldId id="290" r:id="rId10"/>
    <p:sldId id="291" r:id="rId11"/>
    <p:sldId id="292" r:id="rId12"/>
    <p:sldId id="270" r:id="rId13"/>
    <p:sldId id="271" r:id="rId14"/>
    <p:sldId id="261" r:id="rId15"/>
    <p:sldId id="262" r:id="rId16"/>
    <p:sldId id="265" r:id="rId17"/>
    <p:sldId id="263" r:id="rId18"/>
    <p:sldId id="293" r:id="rId19"/>
    <p:sldId id="294" r:id="rId20"/>
    <p:sldId id="295" r:id="rId21"/>
    <p:sldId id="296" r:id="rId22"/>
    <p:sldId id="297" r:id="rId23"/>
    <p:sldId id="298" r:id="rId24"/>
    <p:sldId id="299" r:id="rId25"/>
    <p:sldId id="300" r:id="rId26"/>
    <p:sldId id="301" r:id="rId27"/>
    <p:sldId id="327" r:id="rId28"/>
    <p:sldId id="328" r:id="rId29"/>
    <p:sldId id="302" r:id="rId30"/>
    <p:sldId id="329" r:id="rId31"/>
    <p:sldId id="315" r:id="rId32"/>
    <p:sldId id="316" r:id="rId33"/>
    <p:sldId id="317" r:id="rId34"/>
    <p:sldId id="318" r:id="rId35"/>
    <p:sldId id="311" r:id="rId36"/>
    <p:sldId id="312" r:id="rId37"/>
    <p:sldId id="313" r:id="rId38"/>
    <p:sldId id="314" r:id="rId39"/>
    <p:sldId id="319" r:id="rId40"/>
    <p:sldId id="320" r:id="rId41"/>
    <p:sldId id="321" r:id="rId42"/>
    <p:sldId id="330" r:id="rId43"/>
    <p:sldId id="331" r:id="rId44"/>
    <p:sldId id="332" r:id="rId45"/>
    <p:sldId id="333" r:id="rId46"/>
    <p:sldId id="322" r:id="rId47"/>
    <p:sldId id="323" r:id="rId48"/>
    <p:sldId id="324" r:id="rId49"/>
    <p:sldId id="260" r:id="rId50"/>
    <p:sldId id="280" r:id="rId51"/>
    <p:sldId id="281" r:id="rId52"/>
    <p:sldId id="282" r:id="rId53"/>
    <p:sldId id="286" r:id="rId54"/>
    <p:sldId id="285" r:id="rId55"/>
    <p:sldId id="283" r:id="rId56"/>
    <p:sldId id="28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9" autoAdjust="0"/>
    <p:restoredTop sz="94660"/>
  </p:normalViewPr>
  <p:slideViewPr>
    <p:cSldViewPr snapToGrid="0" snapToObjects="1">
      <p:cViewPr>
        <p:scale>
          <a:sx n="72" d="100"/>
          <a:sy n="72" d="100"/>
        </p:scale>
        <p:origin x="-1888"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genevieve\Documents\Gene%20pro\acouph&#232;nes\Resultats_Questionnaires_Acph.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genevieve\Documents\Gene%20pro\acouph&#232;nes\Resultats_Questionnaires_Acp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Feuil1!$B$2</c:f>
              <c:strCache>
                <c:ptCount val="1"/>
                <c:pt idx="0">
                  <c:v>Dégradation</c:v>
                </c:pt>
              </c:strCache>
            </c:strRef>
          </c:tx>
          <c:invertIfNegative val="0"/>
          <c:cat>
            <c:strRef>
              <c:f>Feuil1!$A$3:$A$7</c:f>
              <c:strCache>
                <c:ptCount val="5"/>
                <c:pt idx="0">
                  <c:v>Aucun traitement</c:v>
                </c:pt>
                <c:pt idx="1">
                  <c:v>BB, nature, musique, GB std/AP</c:v>
                </c:pt>
                <c:pt idx="2">
                  <c:v>Bruit sur mesure/AP (Audition Conseil + autres)</c:v>
                </c:pt>
                <c:pt idx="3">
                  <c:v>PA (amplif  +/- GB)</c:v>
                </c:pt>
                <c:pt idx="4">
                  <c:v>PA (amplif+/-BSM) Audition Conseil </c:v>
                </c:pt>
              </c:strCache>
            </c:strRef>
          </c:cat>
          <c:val>
            <c:numRef>
              <c:f>Feuil1!$B$3:$B$7</c:f>
              <c:numCache>
                <c:formatCode>0.00%</c:formatCode>
                <c:ptCount val="5"/>
                <c:pt idx="0">
                  <c:v>0.1667</c:v>
                </c:pt>
                <c:pt idx="1">
                  <c:v>0.0981</c:v>
                </c:pt>
                <c:pt idx="2">
                  <c:v>0.1</c:v>
                </c:pt>
                <c:pt idx="3">
                  <c:v>0.129032258064516</c:v>
                </c:pt>
                <c:pt idx="4">
                  <c:v>0.0</c:v>
                </c:pt>
              </c:numCache>
            </c:numRef>
          </c:val>
        </c:ser>
        <c:ser>
          <c:idx val="1"/>
          <c:order val="1"/>
          <c:tx>
            <c:strRef>
              <c:f>Feuil1!$C$2</c:f>
              <c:strCache>
                <c:ptCount val="1"/>
                <c:pt idx="0">
                  <c:v>Stabilité</c:v>
                </c:pt>
              </c:strCache>
            </c:strRef>
          </c:tx>
          <c:invertIfNegative val="0"/>
          <c:cat>
            <c:strRef>
              <c:f>Feuil1!$A$3:$A$7</c:f>
              <c:strCache>
                <c:ptCount val="5"/>
                <c:pt idx="0">
                  <c:v>Aucun traitement</c:v>
                </c:pt>
                <c:pt idx="1">
                  <c:v>BB, nature, musique, GB std/AP</c:v>
                </c:pt>
                <c:pt idx="2">
                  <c:v>Bruit sur mesure/AP (Audition Conseil + autres)</c:v>
                </c:pt>
                <c:pt idx="3">
                  <c:v>PA (amplif  +/- GB)</c:v>
                </c:pt>
                <c:pt idx="4">
                  <c:v>PA (amplif+/-BSM) Audition Conseil </c:v>
                </c:pt>
              </c:strCache>
            </c:strRef>
          </c:cat>
          <c:val>
            <c:numRef>
              <c:f>Feuil1!$C$3:$C$7</c:f>
              <c:numCache>
                <c:formatCode>0.00%</c:formatCode>
                <c:ptCount val="5"/>
                <c:pt idx="0">
                  <c:v>0.666666666666667</c:v>
                </c:pt>
                <c:pt idx="1">
                  <c:v>0.3137</c:v>
                </c:pt>
                <c:pt idx="2">
                  <c:v>0.3</c:v>
                </c:pt>
                <c:pt idx="3">
                  <c:v>0.225806451612903</c:v>
                </c:pt>
                <c:pt idx="4">
                  <c:v>0.3</c:v>
                </c:pt>
              </c:numCache>
            </c:numRef>
          </c:val>
        </c:ser>
        <c:ser>
          <c:idx val="2"/>
          <c:order val="2"/>
          <c:tx>
            <c:strRef>
              <c:f>Feuil1!$D$2</c:f>
              <c:strCache>
                <c:ptCount val="1"/>
                <c:pt idx="0">
                  <c:v>Amélioration</c:v>
                </c:pt>
              </c:strCache>
            </c:strRef>
          </c:tx>
          <c:invertIfNegative val="0"/>
          <c:cat>
            <c:strRef>
              <c:f>Feuil1!$A$3:$A$7</c:f>
              <c:strCache>
                <c:ptCount val="5"/>
                <c:pt idx="0">
                  <c:v>Aucun traitement</c:v>
                </c:pt>
                <c:pt idx="1">
                  <c:v>BB, nature, musique, GB std/AP</c:v>
                </c:pt>
                <c:pt idx="2">
                  <c:v>Bruit sur mesure/AP (Audition Conseil + autres)</c:v>
                </c:pt>
                <c:pt idx="3">
                  <c:v>PA (amplif  +/- GB)</c:v>
                </c:pt>
                <c:pt idx="4">
                  <c:v>PA (amplif+/-BSM) Audition Conseil </c:v>
                </c:pt>
              </c:strCache>
            </c:strRef>
          </c:cat>
          <c:val>
            <c:numRef>
              <c:f>Feuil1!$D$3:$D$7</c:f>
              <c:numCache>
                <c:formatCode>0.00%</c:formatCode>
                <c:ptCount val="5"/>
                <c:pt idx="0">
                  <c:v>0.166666666666667</c:v>
                </c:pt>
                <c:pt idx="1">
                  <c:v>0.5882</c:v>
                </c:pt>
                <c:pt idx="2">
                  <c:v>0.6</c:v>
                </c:pt>
                <c:pt idx="3">
                  <c:v>0.645161290322581</c:v>
                </c:pt>
                <c:pt idx="4">
                  <c:v>0.7</c:v>
                </c:pt>
              </c:numCache>
            </c:numRef>
          </c:val>
        </c:ser>
        <c:dLbls>
          <c:showLegendKey val="0"/>
          <c:showVal val="0"/>
          <c:showCatName val="0"/>
          <c:showSerName val="0"/>
          <c:showPercent val="0"/>
          <c:showBubbleSize val="0"/>
        </c:dLbls>
        <c:gapWidth val="150"/>
        <c:overlap val="100"/>
        <c:axId val="2078552168"/>
        <c:axId val="2144920552"/>
      </c:barChart>
      <c:catAx>
        <c:axId val="2078552168"/>
        <c:scaling>
          <c:orientation val="minMax"/>
        </c:scaling>
        <c:delete val="0"/>
        <c:axPos val="b"/>
        <c:majorTickMark val="out"/>
        <c:minorTickMark val="none"/>
        <c:tickLblPos val="nextTo"/>
        <c:txPr>
          <a:bodyPr/>
          <a:lstStyle/>
          <a:p>
            <a:pPr>
              <a:defRPr sz="1400">
                <a:solidFill>
                  <a:schemeClr val="tx1"/>
                </a:solidFill>
              </a:defRPr>
            </a:pPr>
            <a:endParaRPr lang="fr-FR"/>
          </a:p>
        </c:txPr>
        <c:crossAx val="2144920552"/>
        <c:crosses val="autoZero"/>
        <c:auto val="1"/>
        <c:lblAlgn val="ctr"/>
        <c:lblOffset val="100"/>
        <c:noMultiLvlLbl val="0"/>
      </c:catAx>
      <c:valAx>
        <c:axId val="2144920552"/>
        <c:scaling>
          <c:orientation val="minMax"/>
        </c:scaling>
        <c:delete val="0"/>
        <c:axPos val="l"/>
        <c:majorGridlines/>
        <c:numFmt formatCode="0%" sourceLinked="1"/>
        <c:majorTickMark val="out"/>
        <c:minorTickMark val="none"/>
        <c:tickLblPos val="nextTo"/>
        <c:txPr>
          <a:bodyPr/>
          <a:lstStyle/>
          <a:p>
            <a:pPr>
              <a:defRPr sz="1400">
                <a:solidFill>
                  <a:schemeClr val="bg1"/>
                </a:solidFill>
              </a:defRPr>
            </a:pPr>
            <a:endParaRPr lang="fr-FR"/>
          </a:p>
        </c:txPr>
        <c:crossAx val="2078552168"/>
        <c:crosses val="autoZero"/>
        <c:crossBetween val="between"/>
      </c:valAx>
    </c:plotArea>
    <c:legend>
      <c:legendPos val="r"/>
      <c:legendEntry>
        <c:idx val="0"/>
        <c:txPr>
          <a:bodyPr/>
          <a:lstStyle/>
          <a:p>
            <a:pPr>
              <a:defRPr sz="1800">
                <a:solidFill>
                  <a:schemeClr val="tx2"/>
                </a:solidFill>
              </a:defRPr>
            </a:pPr>
            <a:endParaRPr lang="fr-FR"/>
          </a:p>
        </c:txPr>
      </c:legendEntry>
      <c:legendEntry>
        <c:idx val="1"/>
        <c:txPr>
          <a:bodyPr/>
          <a:lstStyle/>
          <a:p>
            <a:pPr>
              <a:defRPr sz="1800">
                <a:solidFill>
                  <a:schemeClr val="tx2"/>
                </a:solidFill>
              </a:defRPr>
            </a:pPr>
            <a:endParaRPr lang="fr-FR"/>
          </a:p>
        </c:txPr>
      </c:legendEntry>
      <c:legendEntry>
        <c:idx val="2"/>
        <c:txPr>
          <a:bodyPr/>
          <a:lstStyle/>
          <a:p>
            <a:pPr>
              <a:defRPr sz="1800">
                <a:solidFill>
                  <a:schemeClr val="tx2"/>
                </a:solidFill>
              </a:defRPr>
            </a:pPr>
            <a:endParaRPr lang="fr-FR"/>
          </a:p>
        </c:txPr>
      </c:legendEntry>
      <c:overlay val="0"/>
      <c:txPr>
        <a:bodyPr/>
        <a:lstStyle/>
        <a:p>
          <a:pPr>
            <a:defRPr sz="1800">
              <a:solidFill>
                <a:schemeClr val="bg1"/>
              </a:solidFill>
            </a:defRPr>
          </a:pPr>
          <a:endParaRPr lang="fr-F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Feuil1!$B$17</c:f>
              <c:strCache>
                <c:ptCount val="1"/>
                <c:pt idx="0">
                  <c:v>Dégradation</c:v>
                </c:pt>
              </c:strCache>
            </c:strRef>
          </c:tx>
          <c:invertIfNegative val="0"/>
          <c:cat>
            <c:strRef>
              <c:f>Feuil1!$A$18:$A$21</c:f>
              <c:strCache>
                <c:ptCount val="4"/>
                <c:pt idx="0">
                  <c:v>Sophrologie, yoga, TCC</c:v>
                </c:pt>
                <c:pt idx="1">
                  <c:v>Psychologue ou psychiatre</c:v>
                </c:pt>
                <c:pt idx="2">
                  <c:v>Médicaments (ATD, anxiolyt, b-histine)</c:v>
                </c:pt>
                <c:pt idx="3">
                  <c:v>Kinésithérapie ou ostéopathie</c:v>
                </c:pt>
              </c:strCache>
            </c:strRef>
          </c:cat>
          <c:val>
            <c:numRef>
              <c:f>Feuil1!$B$18:$B$21</c:f>
              <c:numCache>
                <c:formatCode>0.00%</c:formatCode>
                <c:ptCount val="4"/>
                <c:pt idx="0">
                  <c:v>0.129032258064516</c:v>
                </c:pt>
                <c:pt idx="1">
                  <c:v>0.0526315789473684</c:v>
                </c:pt>
                <c:pt idx="2">
                  <c:v>0.0769230769230769</c:v>
                </c:pt>
                <c:pt idx="3">
                  <c:v>0.0</c:v>
                </c:pt>
              </c:numCache>
            </c:numRef>
          </c:val>
        </c:ser>
        <c:ser>
          <c:idx val="1"/>
          <c:order val="1"/>
          <c:tx>
            <c:strRef>
              <c:f>Feuil1!$C$17</c:f>
              <c:strCache>
                <c:ptCount val="1"/>
                <c:pt idx="0">
                  <c:v>Stabilité</c:v>
                </c:pt>
              </c:strCache>
            </c:strRef>
          </c:tx>
          <c:invertIfNegative val="0"/>
          <c:cat>
            <c:strRef>
              <c:f>Feuil1!$A$18:$A$21</c:f>
              <c:strCache>
                <c:ptCount val="4"/>
                <c:pt idx="0">
                  <c:v>Sophrologie, yoga, TCC</c:v>
                </c:pt>
                <c:pt idx="1">
                  <c:v>Psychologue ou psychiatre</c:v>
                </c:pt>
                <c:pt idx="2">
                  <c:v>Médicaments (ATD, anxiolyt, b-histine)</c:v>
                </c:pt>
                <c:pt idx="3">
                  <c:v>Kinésithérapie ou ostéopathie</c:v>
                </c:pt>
              </c:strCache>
            </c:strRef>
          </c:cat>
          <c:val>
            <c:numRef>
              <c:f>Feuil1!$C$18:$C$21</c:f>
              <c:numCache>
                <c:formatCode>0.00%</c:formatCode>
                <c:ptCount val="4"/>
                <c:pt idx="0">
                  <c:v>0.193548387096774</c:v>
                </c:pt>
                <c:pt idx="1">
                  <c:v>0.315789473684211</c:v>
                </c:pt>
                <c:pt idx="2">
                  <c:v>0.358974358974359</c:v>
                </c:pt>
                <c:pt idx="3">
                  <c:v>0.25</c:v>
                </c:pt>
              </c:numCache>
            </c:numRef>
          </c:val>
        </c:ser>
        <c:ser>
          <c:idx val="2"/>
          <c:order val="2"/>
          <c:tx>
            <c:strRef>
              <c:f>Feuil1!$D$17</c:f>
              <c:strCache>
                <c:ptCount val="1"/>
                <c:pt idx="0">
                  <c:v>Amélioration</c:v>
                </c:pt>
              </c:strCache>
            </c:strRef>
          </c:tx>
          <c:invertIfNegative val="0"/>
          <c:cat>
            <c:strRef>
              <c:f>Feuil1!$A$18:$A$21</c:f>
              <c:strCache>
                <c:ptCount val="4"/>
                <c:pt idx="0">
                  <c:v>Sophrologie, yoga, TCC</c:v>
                </c:pt>
                <c:pt idx="1">
                  <c:v>Psychologue ou psychiatre</c:v>
                </c:pt>
                <c:pt idx="2">
                  <c:v>Médicaments (ATD, anxiolyt, b-histine)</c:v>
                </c:pt>
                <c:pt idx="3">
                  <c:v>Kinésithérapie ou ostéopathie</c:v>
                </c:pt>
              </c:strCache>
            </c:strRef>
          </c:cat>
          <c:val>
            <c:numRef>
              <c:f>Feuil1!$D$18:$D$21</c:f>
              <c:numCache>
                <c:formatCode>0.00%</c:formatCode>
                <c:ptCount val="4"/>
                <c:pt idx="0">
                  <c:v>0.67741935483871</c:v>
                </c:pt>
                <c:pt idx="1">
                  <c:v>0.631578947368421</c:v>
                </c:pt>
                <c:pt idx="2">
                  <c:v>0.564102564102564</c:v>
                </c:pt>
                <c:pt idx="3">
                  <c:v>0.75</c:v>
                </c:pt>
              </c:numCache>
            </c:numRef>
          </c:val>
        </c:ser>
        <c:dLbls>
          <c:showLegendKey val="0"/>
          <c:showVal val="0"/>
          <c:showCatName val="0"/>
          <c:showSerName val="0"/>
          <c:showPercent val="0"/>
          <c:showBubbleSize val="0"/>
        </c:dLbls>
        <c:gapWidth val="150"/>
        <c:overlap val="100"/>
        <c:axId val="2143609432"/>
        <c:axId val="2143606216"/>
      </c:barChart>
      <c:catAx>
        <c:axId val="2143609432"/>
        <c:scaling>
          <c:orientation val="minMax"/>
        </c:scaling>
        <c:delete val="0"/>
        <c:axPos val="b"/>
        <c:majorTickMark val="out"/>
        <c:minorTickMark val="none"/>
        <c:tickLblPos val="nextTo"/>
        <c:txPr>
          <a:bodyPr/>
          <a:lstStyle/>
          <a:p>
            <a:pPr>
              <a:defRPr sz="1400">
                <a:solidFill>
                  <a:schemeClr val="tx1"/>
                </a:solidFill>
              </a:defRPr>
            </a:pPr>
            <a:endParaRPr lang="fr-FR"/>
          </a:p>
        </c:txPr>
        <c:crossAx val="2143606216"/>
        <c:crosses val="autoZero"/>
        <c:auto val="1"/>
        <c:lblAlgn val="ctr"/>
        <c:lblOffset val="100"/>
        <c:noMultiLvlLbl val="0"/>
      </c:catAx>
      <c:valAx>
        <c:axId val="2143606216"/>
        <c:scaling>
          <c:orientation val="minMax"/>
        </c:scaling>
        <c:delete val="0"/>
        <c:axPos val="l"/>
        <c:majorGridlines/>
        <c:numFmt formatCode="0%" sourceLinked="1"/>
        <c:majorTickMark val="out"/>
        <c:minorTickMark val="none"/>
        <c:tickLblPos val="nextTo"/>
        <c:txPr>
          <a:bodyPr/>
          <a:lstStyle/>
          <a:p>
            <a:pPr>
              <a:defRPr sz="1400">
                <a:solidFill>
                  <a:schemeClr val="bg1"/>
                </a:solidFill>
              </a:defRPr>
            </a:pPr>
            <a:endParaRPr lang="fr-FR"/>
          </a:p>
        </c:txPr>
        <c:crossAx val="2143609432"/>
        <c:crosses val="autoZero"/>
        <c:crossBetween val="between"/>
      </c:valAx>
    </c:plotArea>
    <c:legend>
      <c:legendPos val="r"/>
      <c:overlay val="0"/>
      <c:txPr>
        <a:bodyPr/>
        <a:lstStyle/>
        <a:p>
          <a:pPr>
            <a:defRPr sz="1400">
              <a:solidFill>
                <a:schemeClr val="tx1"/>
              </a:solidFill>
            </a:defRPr>
          </a:pPr>
          <a:endParaRPr lang="fr-FR"/>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A6B44-2D79-4B4B-A489-05AAC7E61F1A}" type="datetimeFigureOut">
              <a:rPr lang="fr-FR" smtClean="0"/>
              <a:t>22/03/16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5A546-12E6-40EC-99DA-D6DCD351150E}" type="slidenum">
              <a:rPr lang="fr-FR" smtClean="0"/>
              <a:t>‹#›</a:t>
            </a:fld>
            <a:endParaRPr lang="fr-FR"/>
          </a:p>
        </p:txBody>
      </p:sp>
    </p:spTree>
    <p:extLst>
      <p:ext uri="{BB962C8B-B14F-4D97-AF65-F5344CB8AC3E}">
        <p14:creationId xmlns:p14="http://schemas.microsoft.com/office/powerpoint/2010/main" val="976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tabLst>
                <a:tab pos="723900" algn="l"/>
                <a:tab pos="1446213" algn="l"/>
                <a:tab pos="2170113" algn="l"/>
                <a:tab pos="2895600" algn="l"/>
              </a:tabLst>
              <a:defRPr>
                <a:solidFill>
                  <a:schemeClr val="tx1"/>
                </a:solidFill>
                <a:latin typeface="Calibri" pitchFamily="34" charset="0"/>
                <a:cs typeface="Arial" charset="0"/>
              </a:defRPr>
            </a:lvl1pPr>
            <a:lvl2pPr marL="742950" indent="-285750" eaLnBrk="0" hangingPunct="0">
              <a:tabLst>
                <a:tab pos="723900" algn="l"/>
                <a:tab pos="1446213" algn="l"/>
                <a:tab pos="2170113" algn="l"/>
                <a:tab pos="2895600" algn="l"/>
              </a:tabLst>
              <a:defRPr>
                <a:solidFill>
                  <a:schemeClr val="tx1"/>
                </a:solidFill>
                <a:latin typeface="Calibri" pitchFamily="34" charset="0"/>
                <a:cs typeface="Arial" charset="0"/>
              </a:defRPr>
            </a:lvl2pPr>
            <a:lvl3pPr marL="1143000" indent="-228600" eaLnBrk="0" hangingPunct="0">
              <a:tabLst>
                <a:tab pos="723900" algn="l"/>
                <a:tab pos="1446213" algn="l"/>
                <a:tab pos="2170113" algn="l"/>
                <a:tab pos="2895600" algn="l"/>
              </a:tabLst>
              <a:defRPr>
                <a:solidFill>
                  <a:schemeClr val="tx1"/>
                </a:solidFill>
                <a:latin typeface="Calibri" pitchFamily="34" charset="0"/>
                <a:cs typeface="Arial" charset="0"/>
              </a:defRPr>
            </a:lvl3pPr>
            <a:lvl4pPr marL="1600200" indent="-228600" eaLnBrk="0" hangingPunct="0">
              <a:tabLst>
                <a:tab pos="723900" algn="l"/>
                <a:tab pos="1446213" algn="l"/>
                <a:tab pos="2170113" algn="l"/>
                <a:tab pos="2895600" algn="l"/>
              </a:tabLst>
              <a:defRPr>
                <a:solidFill>
                  <a:schemeClr val="tx1"/>
                </a:solidFill>
                <a:latin typeface="Calibri" pitchFamily="34" charset="0"/>
                <a:cs typeface="Arial" charset="0"/>
              </a:defRPr>
            </a:lvl4pPr>
            <a:lvl5pPr marL="2057400" indent="-228600" eaLnBrk="0" hangingPunct="0">
              <a:tabLst>
                <a:tab pos="723900" algn="l"/>
                <a:tab pos="1446213" algn="l"/>
                <a:tab pos="2170113" algn="l"/>
                <a:tab pos="28956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9pPr>
          </a:lstStyle>
          <a:p>
            <a:pPr algn="r" eaLnBrk="1" hangingPunct="1"/>
            <a:fld id="{DE8E93A0-9F57-4247-BCFC-DDDF3B67A9AB}" type="slidenum">
              <a:rPr lang="fr-FR" altLang="fr-FR" sz="1200">
                <a:solidFill>
                  <a:srgbClr val="000000"/>
                </a:solidFill>
                <a:latin typeface="Times New Roman" pitchFamily="18" charset="0"/>
                <a:ea typeface="Microsoft YaHei" pitchFamily="34" charset="-122"/>
              </a:rPr>
              <a:pPr algn="r" eaLnBrk="1" hangingPunct="1"/>
              <a:t>32</a:t>
            </a:fld>
            <a:endParaRPr lang="fr-FR" altLang="fr-FR" sz="1200">
              <a:solidFill>
                <a:srgbClr val="000000"/>
              </a:solidFill>
              <a:latin typeface="Times New Roman" pitchFamily="18" charset="0"/>
              <a:ea typeface="Microsoft YaHei" pitchFamily="34" charset="-122"/>
            </a:endParaRPr>
          </a:p>
        </p:txBody>
      </p:sp>
      <p:sp>
        <p:nvSpPr>
          <p:cNvPr id="44035" name="Rectangle 1"/>
          <p:cNvSpPr>
            <a:spLocks noGrp="1" noRot="1" noChangeAspect="1" noTextEdit="1"/>
          </p:cNvSpPr>
          <p:nvPr>
            <p:ph type="sldImg"/>
          </p:nvPr>
        </p:nvSpPr>
        <p:spPr>
          <a:solidFill>
            <a:srgbClr val="FFFFFF"/>
          </a:solidFill>
          <a:ln/>
        </p:spPr>
      </p:sp>
      <p:sp>
        <p:nvSpPr>
          <p:cNvPr id="44036" name="Rectangle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pPr eaLnBrk="1" hangingPunct="1"/>
            <a:endParaRP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tabLst>
                <a:tab pos="723900" algn="l"/>
                <a:tab pos="1446213" algn="l"/>
                <a:tab pos="2170113" algn="l"/>
                <a:tab pos="2895600" algn="l"/>
              </a:tabLst>
              <a:defRPr>
                <a:solidFill>
                  <a:schemeClr val="tx1"/>
                </a:solidFill>
                <a:latin typeface="Calibri" pitchFamily="34" charset="0"/>
                <a:cs typeface="Arial" charset="0"/>
              </a:defRPr>
            </a:lvl1pPr>
            <a:lvl2pPr marL="742950" indent="-285750" eaLnBrk="0" hangingPunct="0">
              <a:tabLst>
                <a:tab pos="723900" algn="l"/>
                <a:tab pos="1446213" algn="l"/>
                <a:tab pos="2170113" algn="l"/>
                <a:tab pos="2895600" algn="l"/>
              </a:tabLst>
              <a:defRPr>
                <a:solidFill>
                  <a:schemeClr val="tx1"/>
                </a:solidFill>
                <a:latin typeface="Calibri" pitchFamily="34" charset="0"/>
                <a:cs typeface="Arial" charset="0"/>
              </a:defRPr>
            </a:lvl2pPr>
            <a:lvl3pPr marL="1143000" indent="-228600" eaLnBrk="0" hangingPunct="0">
              <a:tabLst>
                <a:tab pos="723900" algn="l"/>
                <a:tab pos="1446213" algn="l"/>
                <a:tab pos="2170113" algn="l"/>
                <a:tab pos="2895600" algn="l"/>
              </a:tabLst>
              <a:defRPr>
                <a:solidFill>
                  <a:schemeClr val="tx1"/>
                </a:solidFill>
                <a:latin typeface="Calibri" pitchFamily="34" charset="0"/>
                <a:cs typeface="Arial" charset="0"/>
              </a:defRPr>
            </a:lvl3pPr>
            <a:lvl4pPr marL="1600200" indent="-228600" eaLnBrk="0" hangingPunct="0">
              <a:tabLst>
                <a:tab pos="723900" algn="l"/>
                <a:tab pos="1446213" algn="l"/>
                <a:tab pos="2170113" algn="l"/>
                <a:tab pos="2895600" algn="l"/>
              </a:tabLst>
              <a:defRPr>
                <a:solidFill>
                  <a:schemeClr val="tx1"/>
                </a:solidFill>
                <a:latin typeface="Calibri" pitchFamily="34" charset="0"/>
                <a:cs typeface="Arial" charset="0"/>
              </a:defRPr>
            </a:lvl4pPr>
            <a:lvl5pPr marL="2057400" indent="-228600" eaLnBrk="0" hangingPunct="0">
              <a:tabLst>
                <a:tab pos="723900" algn="l"/>
                <a:tab pos="1446213" algn="l"/>
                <a:tab pos="2170113" algn="l"/>
                <a:tab pos="28956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9pPr>
          </a:lstStyle>
          <a:p>
            <a:pPr algn="r" eaLnBrk="1" hangingPunct="1"/>
            <a:fld id="{607B0A1A-D0A7-419C-A65B-FEFCCB18AFFF}" type="slidenum">
              <a:rPr lang="fr-FR" altLang="fr-FR" sz="1200">
                <a:solidFill>
                  <a:srgbClr val="000000"/>
                </a:solidFill>
                <a:latin typeface="Times New Roman" pitchFamily="18" charset="0"/>
                <a:ea typeface="Microsoft YaHei" pitchFamily="34" charset="-122"/>
              </a:rPr>
              <a:pPr algn="r" eaLnBrk="1" hangingPunct="1"/>
              <a:t>33</a:t>
            </a:fld>
            <a:endParaRPr lang="fr-FR" altLang="fr-FR" sz="1200">
              <a:solidFill>
                <a:srgbClr val="000000"/>
              </a:solidFill>
              <a:latin typeface="Times New Roman" pitchFamily="18" charset="0"/>
              <a:ea typeface="Microsoft YaHei" pitchFamily="34" charset="-122"/>
            </a:endParaRPr>
          </a:p>
        </p:txBody>
      </p:sp>
      <p:sp>
        <p:nvSpPr>
          <p:cNvPr id="43011" name="Rectangle 1"/>
          <p:cNvSpPr>
            <a:spLocks noGrp="1" noRot="1" noChangeAspect="1" noTextEdit="1"/>
          </p:cNvSpPr>
          <p:nvPr>
            <p:ph type="sldImg"/>
          </p:nvPr>
        </p:nvSpPr>
        <p:spPr>
          <a:solidFill>
            <a:srgbClr val="FFFFFF"/>
          </a:solidFill>
          <a:ln/>
        </p:spPr>
      </p:sp>
      <p:sp>
        <p:nvSpPr>
          <p:cNvPr id="43012" name="Rectangle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pPr eaLnBrk="1" hangingPunct="1"/>
            <a:endParaRP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tabLst>
                <a:tab pos="723900" algn="l"/>
                <a:tab pos="1446213" algn="l"/>
                <a:tab pos="2170113" algn="l"/>
                <a:tab pos="2895600" algn="l"/>
              </a:tabLst>
              <a:defRPr>
                <a:solidFill>
                  <a:schemeClr val="tx1"/>
                </a:solidFill>
                <a:latin typeface="Calibri" pitchFamily="34" charset="0"/>
                <a:cs typeface="Arial" charset="0"/>
              </a:defRPr>
            </a:lvl1pPr>
            <a:lvl2pPr marL="742950" indent="-285750" eaLnBrk="0" hangingPunct="0">
              <a:tabLst>
                <a:tab pos="723900" algn="l"/>
                <a:tab pos="1446213" algn="l"/>
                <a:tab pos="2170113" algn="l"/>
                <a:tab pos="2895600" algn="l"/>
              </a:tabLst>
              <a:defRPr>
                <a:solidFill>
                  <a:schemeClr val="tx1"/>
                </a:solidFill>
                <a:latin typeface="Calibri" pitchFamily="34" charset="0"/>
                <a:cs typeface="Arial" charset="0"/>
              </a:defRPr>
            </a:lvl2pPr>
            <a:lvl3pPr marL="1143000" indent="-228600" eaLnBrk="0" hangingPunct="0">
              <a:tabLst>
                <a:tab pos="723900" algn="l"/>
                <a:tab pos="1446213" algn="l"/>
                <a:tab pos="2170113" algn="l"/>
                <a:tab pos="2895600" algn="l"/>
              </a:tabLst>
              <a:defRPr>
                <a:solidFill>
                  <a:schemeClr val="tx1"/>
                </a:solidFill>
                <a:latin typeface="Calibri" pitchFamily="34" charset="0"/>
                <a:cs typeface="Arial" charset="0"/>
              </a:defRPr>
            </a:lvl3pPr>
            <a:lvl4pPr marL="1600200" indent="-228600" eaLnBrk="0" hangingPunct="0">
              <a:tabLst>
                <a:tab pos="723900" algn="l"/>
                <a:tab pos="1446213" algn="l"/>
                <a:tab pos="2170113" algn="l"/>
                <a:tab pos="2895600" algn="l"/>
              </a:tabLst>
              <a:defRPr>
                <a:solidFill>
                  <a:schemeClr val="tx1"/>
                </a:solidFill>
                <a:latin typeface="Calibri" pitchFamily="34" charset="0"/>
                <a:cs typeface="Arial" charset="0"/>
              </a:defRPr>
            </a:lvl4pPr>
            <a:lvl5pPr marL="2057400" indent="-228600" eaLnBrk="0" hangingPunct="0">
              <a:tabLst>
                <a:tab pos="723900" algn="l"/>
                <a:tab pos="1446213" algn="l"/>
                <a:tab pos="2170113" algn="l"/>
                <a:tab pos="28956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6213" algn="l"/>
                <a:tab pos="2170113" algn="l"/>
                <a:tab pos="2895600" algn="l"/>
              </a:tabLst>
              <a:defRPr>
                <a:solidFill>
                  <a:schemeClr val="tx1"/>
                </a:solidFill>
                <a:latin typeface="Calibri" pitchFamily="34" charset="0"/>
                <a:cs typeface="Arial" charset="0"/>
              </a:defRPr>
            </a:lvl9pPr>
          </a:lstStyle>
          <a:p>
            <a:pPr algn="r" eaLnBrk="1" hangingPunct="1"/>
            <a:fld id="{5808E5AB-0BA7-4B46-BC96-885DF03C62B7}" type="slidenum">
              <a:rPr lang="fr-FR" altLang="fr-FR" sz="1200">
                <a:solidFill>
                  <a:srgbClr val="000000"/>
                </a:solidFill>
                <a:latin typeface="Times New Roman" pitchFamily="18" charset="0"/>
                <a:ea typeface="Microsoft YaHei" pitchFamily="34" charset="-122"/>
              </a:rPr>
              <a:pPr algn="r" eaLnBrk="1" hangingPunct="1"/>
              <a:t>34</a:t>
            </a:fld>
            <a:endParaRPr lang="fr-FR" altLang="fr-FR" sz="1200">
              <a:solidFill>
                <a:srgbClr val="000000"/>
              </a:solidFill>
              <a:latin typeface="Times New Roman" pitchFamily="18" charset="0"/>
              <a:ea typeface="Microsoft YaHei" pitchFamily="34" charset="-122"/>
            </a:endParaRPr>
          </a:p>
        </p:txBody>
      </p:sp>
      <p:sp>
        <p:nvSpPr>
          <p:cNvPr id="45059" name="Rectangle 1"/>
          <p:cNvSpPr>
            <a:spLocks noGrp="1" noRot="1" noChangeAspect="1" noTextEdit="1"/>
          </p:cNvSpPr>
          <p:nvPr>
            <p:ph type="sldImg"/>
          </p:nvPr>
        </p:nvSpPr>
        <p:spPr>
          <a:solidFill>
            <a:srgbClr val="FFFFFF"/>
          </a:solidFill>
          <a:ln/>
        </p:spPr>
      </p:sp>
      <p:sp>
        <p:nvSpPr>
          <p:cNvPr id="45060" name="Rectangle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pPr eaLnBrk="1" hangingPunct="1"/>
            <a:endParaRP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7A67E03-C596-4122-9048-033FE028E476}" type="slidenum">
              <a:rPr lang="fr-FR" smtClean="0"/>
              <a:t>46</a:t>
            </a:fld>
            <a:endParaRPr lang="fr-FR"/>
          </a:p>
        </p:txBody>
      </p:sp>
    </p:spTree>
    <p:extLst>
      <p:ext uri="{BB962C8B-B14F-4D97-AF65-F5344CB8AC3E}">
        <p14:creationId xmlns:p14="http://schemas.microsoft.com/office/powerpoint/2010/main" val="139700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22/03/16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pPr/>
              <a:t>22/03/16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22/03/16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22/03/16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22/03/16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22/03/16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01F9CA3-105E-4857-9057-6DB6197DA786}" type="datetimeFigureOut">
              <a:rPr lang="en-US" smtClean="0"/>
              <a:pPr/>
              <a:t>22/03/16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22/03/16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22/03/16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22/03/16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22/03/16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pPr/>
              <a:t>22/03/16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22/03/16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dsp.ehesp.fr/Base/Search?TitPerio=%5BREVUE%20DU%20PRATICIEN%20MEDECINE%20GENERALE%5D" TargetMode="External"/><Relationship Id="rId3" Type="http://schemas.openxmlformats.org/officeDocument/2006/relationships/hyperlink" Target="http://www.bdsp.ehesp.fr/Base/Search?AutPhys=%5BFRACHET+Bruno%5D"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in-test.fr/"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org/fr/CD003853/antidepresseurs-pour-les-patients-souffrant-dacouphenes" TargetMode="External"/><Relationship Id="rId3" Type="http://schemas.openxmlformats.org/officeDocument/2006/relationships/hyperlink" Target="http://www.cochrane.org/fr/CD005233/therapie-cognitivo-comportementale-pour-les-acouphene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org/fr/CD010151/les-protheses-auditives-pour-lacouphene-chez-les-personnes-souffrant-dune-perte-auditiv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org/fr/CD006371/la-therapie-sonore-masquage-dans-la-prise-en-charge-des-acouphenes-chez-ladulte"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org/fr/CD007330/tinnitus-retraining-therapy-trt-pour-les-acouphene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org/fr/CD007960/anticonvulsivants-pour-les-acouphene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chrane.org/fr/CD003853/antidepresseurs-pour-les-patients-souffrant-dacouphene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cochrane.org/fr/CD007960/anticonvulsivants-pour-les-acouphenes" TargetMode="External"/><Relationship Id="rId4" Type="http://schemas.openxmlformats.org/officeDocument/2006/relationships/hyperlink" Target="http://www.cochrane.org/fr/CD003853/antidepresseurs-pour-les-patients-souffrant-dacouphenes" TargetMode="External"/><Relationship Id="rId5" Type="http://schemas.openxmlformats.org/officeDocument/2006/relationships/hyperlink" Target="http://www.cochrane.org/fr/CD010151/les-protheses-auditives-pour-lacouphene-chez-les-personnes-souffrant-dune-perte-auditive" TargetMode="External"/><Relationship Id="rId6" Type="http://schemas.openxmlformats.org/officeDocument/2006/relationships/hyperlink" Target="http://www.cochrane.org/fr/CD005233/therapie-cognitivo-comportementale-pour-les-acouphenes" TargetMode="External"/><Relationship Id="rId7" Type="http://schemas.openxmlformats.org/officeDocument/2006/relationships/hyperlink" Target="http://www.cochrane.org/fr/CD007330/tinnitus-retraining-therapy-trt-pour-les-acouphenes" TargetMode="External"/><Relationship Id="rId1" Type="http://schemas.openxmlformats.org/officeDocument/2006/relationships/slideLayout" Target="../slideLayouts/slideLayout2.xml"/><Relationship Id="rId2" Type="http://schemas.openxmlformats.org/officeDocument/2006/relationships/hyperlink" Target="http://www.cochrane.org/fr/CD006371/la-therapie-sonore-masquage-dans-la-prise-en-charge-des-acouphenes-chez-ladult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22921" y="746361"/>
            <a:ext cx="6498158" cy="3181850"/>
          </a:xfrm>
        </p:spPr>
        <p:txBody>
          <a:bodyPr/>
          <a:lstStyle/>
          <a:p>
            <a:r>
              <a:rPr lang="fr-FR" sz="2000" dirty="0" smtClean="0">
                <a:solidFill>
                  <a:srgbClr val="FF0000"/>
                </a:solidFill>
              </a:rPr>
              <a:t>Conférences Paul </a:t>
            </a:r>
            <a:r>
              <a:rPr lang="fr-FR" sz="2000" dirty="0" err="1" smtClean="0">
                <a:solidFill>
                  <a:srgbClr val="FF0000"/>
                </a:solidFill>
              </a:rPr>
              <a:t>Savy</a:t>
            </a:r>
            <a:r>
              <a:rPr lang="fr-FR" sz="2000" dirty="0" smtClean="0">
                <a:solidFill>
                  <a:srgbClr val="FF0000"/>
                </a:solidFill>
              </a:rPr>
              <a:t/>
            </a:r>
            <a:br>
              <a:rPr lang="fr-FR" sz="2000" dirty="0" smtClean="0">
                <a:solidFill>
                  <a:srgbClr val="FF0000"/>
                </a:solidFill>
              </a:rPr>
            </a:br>
            <a:r>
              <a:rPr lang="fr-FR" sz="2000" dirty="0" smtClean="0">
                <a:solidFill>
                  <a:srgbClr val="FF0000"/>
                </a:solidFill>
              </a:rPr>
              <a:t> 22 mars 2016 </a:t>
            </a:r>
            <a:br>
              <a:rPr lang="fr-FR" sz="2000" dirty="0" smtClean="0">
                <a:solidFill>
                  <a:srgbClr val="FF0000"/>
                </a:solidFill>
              </a:rPr>
            </a:br>
            <a:r>
              <a:rPr lang="fr-FR" sz="2000" dirty="0" smtClean="0">
                <a:solidFill>
                  <a:srgbClr val="FF0000"/>
                </a:solidFill>
              </a:rPr>
              <a:t/>
            </a:r>
            <a:br>
              <a:rPr lang="fr-FR" sz="2000" dirty="0" smtClean="0">
                <a:solidFill>
                  <a:srgbClr val="FF0000"/>
                </a:solidFill>
              </a:rPr>
            </a:br>
            <a:r>
              <a:rPr lang="fr-FR" sz="3200" b="1" dirty="0" smtClean="0"/>
              <a:t>Comment prendre en charge les acouphènes en médecine générale?</a:t>
            </a:r>
            <a:endParaRPr lang="fr-FR" sz="3200" b="1" dirty="0"/>
          </a:p>
        </p:txBody>
      </p:sp>
      <p:sp>
        <p:nvSpPr>
          <p:cNvPr id="3" name="Sous-titre 2"/>
          <p:cNvSpPr>
            <a:spLocks noGrp="1"/>
          </p:cNvSpPr>
          <p:nvPr>
            <p:ph type="subTitle" idx="1"/>
          </p:nvPr>
        </p:nvSpPr>
        <p:spPr>
          <a:xfrm>
            <a:off x="1322921" y="4740040"/>
            <a:ext cx="6498159" cy="641608"/>
          </a:xfrm>
        </p:spPr>
        <p:txBody>
          <a:bodyPr>
            <a:normAutofit fontScale="92500" lnSpcReduction="10000"/>
          </a:bodyPr>
          <a:lstStyle/>
          <a:p>
            <a:r>
              <a:rPr lang="fr-FR" b="1" dirty="0" smtClean="0">
                <a:solidFill>
                  <a:schemeClr val="tx1"/>
                </a:solidFill>
              </a:rPr>
              <a:t>Animateurs : Dr Joël DANNAOUI et Dr Elodie BEZANSON</a:t>
            </a:r>
          </a:p>
          <a:p>
            <a:r>
              <a:rPr lang="fr-FR" b="1" dirty="0" smtClean="0">
                <a:solidFill>
                  <a:schemeClr val="tx1"/>
                </a:solidFill>
              </a:rPr>
              <a:t>Expert ORL : Dr Geneviève </a:t>
            </a:r>
            <a:r>
              <a:rPr lang="fr-FR" b="1" dirty="0" smtClean="0">
                <a:solidFill>
                  <a:schemeClr val="tx1"/>
                </a:solidFill>
              </a:rPr>
              <a:t>LINA ( Pavillon U HEH )</a:t>
            </a:r>
            <a:endParaRPr lang="fr-FR" dirty="0">
              <a:solidFill>
                <a:schemeClr val="tx1"/>
              </a:solidFill>
            </a:endParaRPr>
          </a:p>
        </p:txBody>
      </p:sp>
    </p:spTree>
    <p:extLst>
      <p:ext uri="{BB962C8B-B14F-4D97-AF65-F5344CB8AC3E}">
        <p14:creationId xmlns:p14="http://schemas.microsoft.com/office/powerpoint/2010/main" val="32848443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N°2</a:t>
            </a:r>
            <a:endParaRPr lang="fr-FR" dirty="0"/>
          </a:p>
        </p:txBody>
      </p:sp>
      <p:sp>
        <p:nvSpPr>
          <p:cNvPr id="3" name="Espace réservé du contenu 2"/>
          <p:cNvSpPr>
            <a:spLocks noGrp="1"/>
          </p:cNvSpPr>
          <p:nvPr>
            <p:ph idx="1"/>
          </p:nvPr>
        </p:nvSpPr>
        <p:spPr/>
        <p:txBody>
          <a:bodyPr/>
          <a:lstStyle/>
          <a:p>
            <a:pPr marL="0" indent="0">
              <a:buNone/>
            </a:pPr>
            <a:endParaRPr lang="fr-FR" dirty="0"/>
          </a:p>
          <a:p>
            <a:pPr marL="0" indent="0">
              <a:buNone/>
            </a:pPr>
            <a:r>
              <a:rPr lang="fr-FR" dirty="0"/>
              <a:t>Mme B 35 ans, vient consulter pour des acouphènes bilatéraux de timbre grave, apparus depuis 3 mois après sa dernière grossesse. Elle ressent aussi une baisse auditive. A l’interrogatoire elle précise que sa sœur a été opérée de l’oreille. Décrivez votre examen et prise en charge.</a:t>
            </a:r>
          </a:p>
          <a:p>
            <a:endParaRPr lang="fr-FR" dirty="0"/>
          </a:p>
        </p:txBody>
      </p:sp>
    </p:spTree>
    <p:extLst>
      <p:ext uri="{BB962C8B-B14F-4D97-AF65-F5344CB8AC3E}">
        <p14:creationId xmlns:p14="http://schemas.microsoft.com/office/powerpoint/2010/main" val="1420989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N°3</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M </a:t>
            </a:r>
            <a:r>
              <a:rPr lang="fr-FR" dirty="0"/>
              <a:t>C 58 ans vient car il a un acouphène gauche depuis 1 an plutôt aigu. Il a l’impression d’entendre moins bien à gauche au téléphone. Il a peur d’avoir une tumeur au cerveau. Il voudrait faire un scanner rapidement. Comment le prenez vous en charge </a:t>
            </a:r>
            <a:r>
              <a:rPr lang="fr-FR" dirty="0" smtClean="0"/>
              <a:t>?</a:t>
            </a:r>
            <a:endParaRPr lang="fr-FR" dirty="0"/>
          </a:p>
        </p:txBody>
      </p:sp>
    </p:spTree>
    <p:extLst>
      <p:ext uri="{BB962C8B-B14F-4D97-AF65-F5344CB8AC3E}">
        <p14:creationId xmlns:p14="http://schemas.microsoft.com/office/powerpoint/2010/main" val="32800115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N°4</a:t>
            </a:r>
            <a:endParaRPr lang="fr-FR" dirty="0"/>
          </a:p>
        </p:txBody>
      </p:sp>
      <p:sp>
        <p:nvSpPr>
          <p:cNvPr id="3" name="Espace réservé du contenu 2"/>
          <p:cNvSpPr>
            <a:spLocks noGrp="1"/>
          </p:cNvSpPr>
          <p:nvPr>
            <p:ph idx="1"/>
          </p:nvPr>
        </p:nvSpPr>
        <p:spPr/>
        <p:txBody>
          <a:bodyPr>
            <a:normAutofit/>
          </a:bodyPr>
          <a:lstStyle/>
          <a:p>
            <a:endParaRPr lang="fr-FR" dirty="0"/>
          </a:p>
          <a:p>
            <a:r>
              <a:rPr lang="fr-FR" dirty="0" smtClean="0"/>
              <a:t>Mme  </a:t>
            </a:r>
            <a:r>
              <a:rPr lang="fr-FR" dirty="0"/>
              <a:t>D 40 ans , vient car elle </a:t>
            </a:r>
            <a:r>
              <a:rPr lang="fr-FR" dirty="0" smtClean="0"/>
              <a:t>est au « bout du rouleau ». </a:t>
            </a:r>
            <a:r>
              <a:rPr lang="fr-FR" dirty="0"/>
              <a:t>Elle a depuis 6 mois des acouphènes bilatéraux très aigus. Elle prend du doliprane et de l’ibuprofène régulièrement pour ses migraines et une amie lui a dit que cela pouvait donner des acouphènes. </a:t>
            </a:r>
            <a:r>
              <a:rPr lang="fr-FR" dirty="0" smtClean="0"/>
              <a:t>Elle vous demande votre avis et voudrait un traitement efficace. Comment la prenez vous en charge ?</a:t>
            </a:r>
            <a:endParaRPr lang="fr-FR" dirty="0"/>
          </a:p>
        </p:txBody>
      </p:sp>
    </p:spTree>
    <p:extLst>
      <p:ext uri="{BB962C8B-B14F-4D97-AF65-F5344CB8AC3E}">
        <p14:creationId xmlns:p14="http://schemas.microsoft.com/office/powerpoint/2010/main" val="5495502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N°5</a:t>
            </a:r>
            <a:endParaRPr lang="fr-FR" dirty="0"/>
          </a:p>
        </p:txBody>
      </p:sp>
      <p:sp>
        <p:nvSpPr>
          <p:cNvPr id="3" name="Espace réservé du contenu 2"/>
          <p:cNvSpPr>
            <a:spLocks noGrp="1"/>
          </p:cNvSpPr>
          <p:nvPr>
            <p:ph idx="1"/>
          </p:nvPr>
        </p:nvSpPr>
        <p:spPr/>
        <p:txBody>
          <a:bodyPr>
            <a:normAutofit fontScale="92500"/>
          </a:bodyPr>
          <a:lstStyle/>
          <a:p>
            <a:r>
              <a:rPr lang="fr-FR" dirty="0" smtClean="0"/>
              <a:t>Mme </a:t>
            </a:r>
            <a:r>
              <a:rPr lang="fr-FR" dirty="0"/>
              <a:t>V, 50 ans vient vous voir pour la première fois accompagnée de son mari. Elle souhaite changer de médecin car celui ci n’a jamais </a:t>
            </a:r>
            <a:r>
              <a:rPr lang="fr-FR" dirty="0" smtClean="0"/>
              <a:t>pu </a:t>
            </a:r>
            <a:r>
              <a:rPr lang="fr-FR" dirty="0"/>
              <a:t>guérir ses acouphènes. Cela </a:t>
            </a:r>
            <a:r>
              <a:rPr lang="fr-FR" dirty="0" smtClean="0"/>
              <a:t>dure </a:t>
            </a:r>
            <a:r>
              <a:rPr lang="fr-FR" dirty="0"/>
              <a:t>depuis 1 an et tout son bilan qu’elle vous a amené est </a:t>
            </a:r>
            <a:r>
              <a:rPr lang="fr-FR" dirty="0" smtClean="0"/>
              <a:t>normal</a:t>
            </a:r>
            <a:r>
              <a:rPr lang="fr-FR" dirty="0"/>
              <a:t> </a:t>
            </a:r>
            <a:r>
              <a:rPr lang="fr-FR" dirty="0" smtClean="0"/>
              <a:t>( </a:t>
            </a:r>
            <a:r>
              <a:rPr lang="fr-FR" dirty="0"/>
              <a:t>ORL, biologie complète, doppler des TSA, holter TA ). Elle prend </a:t>
            </a:r>
            <a:r>
              <a:rPr lang="fr-FR" dirty="0" smtClean="0"/>
              <a:t>un anxiolytique tous </a:t>
            </a:r>
            <a:r>
              <a:rPr lang="fr-FR" dirty="0"/>
              <a:t>les soirs car cela </a:t>
            </a:r>
            <a:r>
              <a:rPr lang="fr-FR" dirty="0" smtClean="0"/>
              <a:t>l’empêche </a:t>
            </a:r>
            <a:r>
              <a:rPr lang="fr-FR" dirty="0"/>
              <a:t>de </a:t>
            </a:r>
            <a:r>
              <a:rPr lang="fr-FR" dirty="0" smtClean="0"/>
              <a:t>dormir. Elle </a:t>
            </a:r>
            <a:r>
              <a:rPr lang="fr-FR" dirty="0"/>
              <a:t>n’en peut plus psychologiquement et son mari vous dit </a:t>
            </a:r>
            <a:r>
              <a:rPr lang="fr-FR" dirty="0" smtClean="0"/>
              <a:t>que parfois </a:t>
            </a:r>
            <a:r>
              <a:rPr lang="fr-FR" dirty="0"/>
              <a:t>elle a des idées suicidaires quand elle fait </a:t>
            </a:r>
            <a:r>
              <a:rPr lang="fr-FR" dirty="0" smtClean="0"/>
              <a:t>des « crises d’acouphènes ». Elle pense aller voir un ostéopathe ou un acupuncteur. Comment la prenez vous en charge ?</a:t>
            </a:r>
            <a:endParaRPr lang="fr-FR" dirty="0"/>
          </a:p>
          <a:p>
            <a:endParaRPr lang="fr-FR" dirty="0"/>
          </a:p>
        </p:txBody>
      </p:sp>
    </p:spTree>
    <p:extLst>
      <p:ext uri="{BB962C8B-B14F-4D97-AF65-F5344CB8AC3E}">
        <p14:creationId xmlns:p14="http://schemas.microsoft.com/office/powerpoint/2010/main" val="22321848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acouphènes</a:t>
            </a:r>
            <a:endParaRPr lang="fr-FR" dirty="0"/>
          </a:p>
        </p:txBody>
      </p:sp>
      <p:sp>
        <p:nvSpPr>
          <p:cNvPr id="3" name="Espace réservé du contenu 2"/>
          <p:cNvSpPr>
            <a:spLocks noGrp="1"/>
          </p:cNvSpPr>
          <p:nvPr>
            <p:ph idx="1"/>
          </p:nvPr>
        </p:nvSpPr>
        <p:spPr/>
        <p:txBody>
          <a:bodyPr/>
          <a:lstStyle/>
          <a:p>
            <a:r>
              <a:rPr lang="fr-FR" dirty="0" smtClean="0"/>
              <a:t>10% des adultes sont touchés une fois dans leur vie.</a:t>
            </a:r>
          </a:p>
          <a:p>
            <a:pPr marL="0" indent="0">
              <a:buNone/>
            </a:pPr>
            <a:endParaRPr lang="fr-FR" dirty="0" smtClean="0"/>
          </a:p>
          <a:p>
            <a:r>
              <a:rPr lang="fr-FR" dirty="0" smtClean="0"/>
              <a:t>Ils sont </a:t>
            </a:r>
            <a:r>
              <a:rPr lang="fr-FR" dirty="0" smtClean="0">
                <a:solidFill>
                  <a:srgbClr val="FF0000"/>
                </a:solidFill>
              </a:rPr>
              <a:t>SUBJECTIFS</a:t>
            </a:r>
            <a:r>
              <a:rPr lang="fr-FR" dirty="0" smtClean="0"/>
              <a:t> </a:t>
            </a:r>
            <a:r>
              <a:rPr lang="fr-FR" dirty="0" smtClean="0">
                <a:solidFill>
                  <a:srgbClr val="FF0000"/>
                </a:solidFill>
              </a:rPr>
              <a:t>le plus souvent</a:t>
            </a:r>
            <a:r>
              <a:rPr lang="fr-FR" dirty="0" smtClean="0"/>
              <a:t>, quelquefois OBJECTIFS ( = entendus à l’extérieur ou au stéthoscope)</a:t>
            </a:r>
            <a:r>
              <a:rPr lang="fr-FR" i="1" dirty="0" smtClean="0"/>
              <a:t> </a:t>
            </a:r>
          </a:p>
          <a:p>
            <a:pPr marL="0" indent="0">
              <a:buNone/>
            </a:pPr>
            <a:endParaRPr lang="fr-FR" i="1" dirty="0" smtClean="0">
              <a:solidFill>
                <a:srgbClr val="FF0000"/>
              </a:solidFill>
            </a:endParaRPr>
          </a:p>
          <a:p>
            <a:r>
              <a:rPr lang="fr-FR" dirty="0" smtClean="0">
                <a:solidFill>
                  <a:srgbClr val="FF0000"/>
                </a:solidFill>
              </a:rPr>
              <a:t>BILATERAUX</a:t>
            </a:r>
            <a:r>
              <a:rPr lang="fr-FR" dirty="0" smtClean="0"/>
              <a:t> ou UNILATERAUX</a:t>
            </a:r>
            <a:endParaRPr lang="fr-FR" dirty="0"/>
          </a:p>
        </p:txBody>
      </p:sp>
    </p:spTree>
    <p:extLst>
      <p:ext uri="{BB962C8B-B14F-4D97-AF65-F5344CB8AC3E}">
        <p14:creationId xmlns:p14="http://schemas.microsoft.com/office/powerpoint/2010/main" val="13580793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Acouphènes subjectifs : causes les plus fréquentes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solidFill>
                  <a:srgbClr val="FF0000"/>
                </a:solidFill>
              </a:rPr>
              <a:t>75 %</a:t>
            </a:r>
            <a:r>
              <a:rPr lang="fr-FR" dirty="0" smtClean="0"/>
              <a:t> : </a:t>
            </a:r>
            <a:r>
              <a:rPr lang="fr-FR" b="1" dirty="0" smtClean="0">
                <a:solidFill>
                  <a:srgbClr val="FF0000"/>
                </a:solidFill>
              </a:rPr>
              <a:t>PRESBYACOUSIE</a:t>
            </a:r>
            <a:r>
              <a:rPr lang="fr-FR" dirty="0" smtClean="0"/>
              <a:t>, après 60 ans surtout. La dépression et le stress favorisent et entretiennent le symptôme. </a:t>
            </a:r>
          </a:p>
          <a:p>
            <a:r>
              <a:rPr lang="fr-FR" dirty="0" smtClean="0"/>
              <a:t>Dans les </a:t>
            </a:r>
            <a:r>
              <a:rPr lang="fr-FR" dirty="0" smtClean="0">
                <a:solidFill>
                  <a:srgbClr val="FF0000"/>
                </a:solidFill>
              </a:rPr>
              <a:t>25%</a:t>
            </a:r>
            <a:r>
              <a:rPr lang="fr-FR" dirty="0" smtClean="0"/>
              <a:t> restants , rechercher :</a:t>
            </a:r>
          </a:p>
          <a:p>
            <a:pPr marL="0" indent="0">
              <a:buNone/>
            </a:pPr>
            <a:r>
              <a:rPr lang="fr-FR" dirty="0" smtClean="0"/>
              <a:t>- Traumatisme sonore (aigu, chronique)</a:t>
            </a:r>
          </a:p>
          <a:p>
            <a:pPr marL="0" indent="0">
              <a:buNone/>
            </a:pPr>
            <a:r>
              <a:rPr lang="fr-FR" dirty="0" smtClean="0"/>
              <a:t>- Cause iatrogène ? (sels de platine, aminosides, quinine, AINS et Aspirine </a:t>
            </a:r>
            <a:r>
              <a:rPr lang="fr-FR" dirty="0"/>
              <a:t>à</a:t>
            </a:r>
            <a:r>
              <a:rPr lang="fr-FR" dirty="0" smtClean="0"/>
              <a:t> haute dose ) </a:t>
            </a:r>
          </a:p>
          <a:p>
            <a:pPr marL="0" indent="0">
              <a:buNone/>
            </a:pPr>
            <a:r>
              <a:rPr lang="fr-FR" dirty="0" smtClean="0"/>
              <a:t>- Trouble de l’oreille moyenne ( </a:t>
            </a:r>
            <a:r>
              <a:rPr lang="fr-FR" b="1" dirty="0" smtClean="0"/>
              <a:t>otite, perforation tympan </a:t>
            </a:r>
            <a:r>
              <a:rPr lang="fr-FR" dirty="0" smtClean="0"/>
              <a:t>)</a:t>
            </a:r>
          </a:p>
          <a:p>
            <a:pPr marL="0" indent="0">
              <a:buNone/>
            </a:pPr>
            <a:r>
              <a:rPr lang="fr-FR" dirty="0" smtClean="0"/>
              <a:t>- Trouble de l’oreille externe ( </a:t>
            </a:r>
            <a:r>
              <a:rPr lang="fr-FR" b="1" dirty="0" smtClean="0"/>
              <a:t>bouchon de cérumen </a:t>
            </a:r>
            <a:r>
              <a:rPr lang="fr-FR" dirty="0" smtClean="0"/>
              <a:t>)</a:t>
            </a:r>
          </a:p>
        </p:txBody>
      </p:sp>
    </p:spTree>
    <p:extLst>
      <p:ext uri="{BB962C8B-B14F-4D97-AF65-F5344CB8AC3E}">
        <p14:creationId xmlns:p14="http://schemas.microsoft.com/office/powerpoint/2010/main" val="33656677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Acouphène UNILATERAL : causes les plus fréquentes</a:t>
            </a:r>
            <a:endParaRPr lang="fr-FR" dirty="0"/>
          </a:p>
        </p:txBody>
      </p:sp>
      <p:sp>
        <p:nvSpPr>
          <p:cNvPr id="3" name="Espace réservé du contenu 2"/>
          <p:cNvSpPr>
            <a:spLocks noGrp="1"/>
          </p:cNvSpPr>
          <p:nvPr>
            <p:ph idx="1"/>
          </p:nvPr>
        </p:nvSpPr>
        <p:spPr/>
        <p:txBody>
          <a:bodyPr>
            <a:normAutofit lnSpcReduction="10000"/>
          </a:bodyPr>
          <a:lstStyle/>
          <a:p>
            <a:r>
              <a:rPr lang="fr-FR" b="1" dirty="0" smtClean="0"/>
              <a:t>Pathologie d’oreille moyenne curable </a:t>
            </a:r>
            <a:r>
              <a:rPr lang="fr-FR" dirty="0" smtClean="0"/>
              <a:t>:</a:t>
            </a:r>
          </a:p>
          <a:p>
            <a:pPr marL="0" indent="0">
              <a:buNone/>
            </a:pPr>
            <a:r>
              <a:rPr lang="fr-FR" dirty="0" smtClean="0"/>
              <a:t>- dysfonctionnement tubaire</a:t>
            </a:r>
          </a:p>
          <a:p>
            <a:pPr marL="0" indent="0">
              <a:buNone/>
            </a:pPr>
            <a:r>
              <a:rPr lang="fr-FR" dirty="0" smtClean="0"/>
              <a:t>- otospongiose</a:t>
            </a:r>
          </a:p>
          <a:p>
            <a:pPr marL="0" indent="0">
              <a:buNone/>
            </a:pPr>
            <a:r>
              <a:rPr lang="fr-FR" dirty="0" smtClean="0"/>
              <a:t>- otite chronique</a:t>
            </a:r>
          </a:p>
          <a:p>
            <a:r>
              <a:rPr lang="fr-FR" b="1" dirty="0" smtClean="0"/>
              <a:t>Pathologie cochléaire </a:t>
            </a:r>
            <a:r>
              <a:rPr lang="fr-FR" dirty="0" smtClean="0"/>
              <a:t>: maladie de </a:t>
            </a:r>
            <a:r>
              <a:rPr lang="fr-FR" dirty="0" err="1" smtClean="0"/>
              <a:t>Ménière</a:t>
            </a:r>
            <a:r>
              <a:rPr lang="fr-FR" dirty="0" smtClean="0"/>
              <a:t> (SAV)</a:t>
            </a:r>
          </a:p>
          <a:p>
            <a:r>
              <a:rPr lang="fr-FR" b="1" dirty="0" smtClean="0"/>
              <a:t>Pathologie rétro cochléaire </a:t>
            </a:r>
            <a:r>
              <a:rPr lang="fr-FR" dirty="0" smtClean="0"/>
              <a:t>: neurinome de l’acoustique ( à diagnostiquer rapidement )</a:t>
            </a:r>
          </a:p>
          <a:p>
            <a:pPr marL="0" indent="0">
              <a:buNone/>
            </a:pPr>
            <a:r>
              <a:rPr lang="fr-FR" dirty="0" smtClean="0"/>
              <a:t>                  </a:t>
            </a:r>
            <a:r>
              <a:rPr lang="fr-FR" b="1" dirty="0" smtClean="0">
                <a:solidFill>
                  <a:srgbClr val="FF0000"/>
                </a:solidFill>
              </a:rPr>
              <a:t>UNILAT = Bilan Spécialisé</a:t>
            </a:r>
            <a:endParaRPr lang="fr-FR" b="1" dirty="0">
              <a:solidFill>
                <a:srgbClr val="FF0000"/>
              </a:solidFill>
            </a:endParaRPr>
          </a:p>
        </p:txBody>
      </p:sp>
    </p:spTree>
    <p:extLst>
      <p:ext uri="{BB962C8B-B14F-4D97-AF65-F5344CB8AC3E}">
        <p14:creationId xmlns:p14="http://schemas.microsoft.com/office/powerpoint/2010/main" val="2895372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a:t>
            </a:r>
            <a:r>
              <a:rPr lang="fr-FR" dirty="0" smtClean="0"/>
              <a:t>nterrogatoire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Date de début </a:t>
            </a:r>
          </a:p>
          <a:p>
            <a:r>
              <a:rPr lang="fr-FR" dirty="0" smtClean="0"/>
              <a:t>Uni ou bilatéral</a:t>
            </a:r>
          </a:p>
          <a:p>
            <a:r>
              <a:rPr lang="fr-FR" dirty="0" smtClean="0"/>
              <a:t>Timbre ? Grave </a:t>
            </a:r>
            <a:r>
              <a:rPr lang="fr-FR" dirty="0" smtClean="0">
                <a:sym typeface="Wingdings"/>
              </a:rPr>
              <a:t> pathologie de l’oreille moyenne, ou aigu  lésion de l’oreille interne</a:t>
            </a:r>
          </a:p>
          <a:p>
            <a:r>
              <a:rPr lang="fr-FR" dirty="0" smtClean="0">
                <a:sym typeface="Wingdings"/>
              </a:rPr>
              <a:t>Pulsatile ?</a:t>
            </a:r>
          </a:p>
          <a:p>
            <a:r>
              <a:rPr lang="fr-FR" dirty="0" smtClean="0">
                <a:sym typeface="Wingdings"/>
              </a:rPr>
              <a:t>Surdité associée ? Vertiges associés ?</a:t>
            </a:r>
          </a:p>
          <a:p>
            <a:r>
              <a:rPr lang="fr-FR" dirty="0" smtClean="0">
                <a:sym typeface="Wingdings"/>
              </a:rPr>
              <a:t>Traumatisme sonore ?</a:t>
            </a:r>
          </a:p>
          <a:p>
            <a:r>
              <a:rPr lang="fr-FR" dirty="0" smtClean="0">
                <a:sym typeface="Wingdings"/>
              </a:rPr>
              <a:t>Stress, trouble du sommeil, dépression ?</a:t>
            </a:r>
            <a:endParaRPr lang="fr-FR" dirty="0"/>
          </a:p>
        </p:txBody>
      </p:sp>
    </p:spTree>
    <p:extLst>
      <p:ext uri="{BB962C8B-B14F-4D97-AF65-F5344CB8AC3E}">
        <p14:creationId xmlns:p14="http://schemas.microsoft.com/office/powerpoint/2010/main" val="23786352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noGrp="1"/>
          </p:cNvSpPr>
          <p:nvPr>
            <p:ph type="title"/>
          </p:nvPr>
        </p:nvSpPr>
        <p:spPr>
          <a:xfrm>
            <a:off x="549275" y="387301"/>
            <a:ext cx="8042276" cy="703603"/>
          </a:xfrm>
        </p:spPr>
        <p:txBody>
          <a:bodyPr/>
          <a:lstStyle/>
          <a:p>
            <a:pPr lvl="0"/>
            <a:r>
              <a:rPr lang="fr-FR" sz="2800" dirty="0"/>
              <a:t>ANAMNESE</a:t>
            </a:r>
          </a:p>
        </p:txBody>
      </p:sp>
      <p:sp>
        <p:nvSpPr>
          <p:cNvPr id="3" name="Espace réservé du contenu 4"/>
          <p:cNvSpPr txBox="1">
            <a:spLocks noGrp="1"/>
          </p:cNvSpPr>
          <p:nvPr>
            <p:ph idx="1"/>
          </p:nvPr>
        </p:nvSpPr>
        <p:spPr>
          <a:xfrm>
            <a:off x="229317" y="1090905"/>
            <a:ext cx="8817518" cy="5189348"/>
          </a:xfrm>
        </p:spPr>
        <p:txBody>
          <a:bodyPr>
            <a:normAutofit fontScale="92500" lnSpcReduction="10000"/>
          </a:bodyPr>
          <a:lstStyle/>
          <a:p>
            <a:pPr lvl="0">
              <a:spcBef>
                <a:spcPts val="700"/>
              </a:spcBef>
            </a:pPr>
            <a:r>
              <a:rPr lang="fr-FR" sz="2200" dirty="0">
                <a:solidFill>
                  <a:srgbClr val="C89F5D"/>
                </a:solidFill>
              </a:rPr>
              <a:t>Repérer pathologies relevant d’un </a:t>
            </a:r>
            <a:r>
              <a:rPr lang="fr-FR" sz="2200" dirty="0" err="1">
                <a:solidFill>
                  <a:srgbClr val="C89F5D"/>
                </a:solidFill>
              </a:rPr>
              <a:t>ttt</a:t>
            </a:r>
            <a:r>
              <a:rPr lang="fr-FR" sz="2200" dirty="0">
                <a:solidFill>
                  <a:srgbClr val="C89F5D"/>
                </a:solidFill>
              </a:rPr>
              <a:t> rapide: </a:t>
            </a:r>
          </a:p>
          <a:p>
            <a:pPr lvl="1">
              <a:spcBef>
                <a:spcPts val="600"/>
              </a:spcBef>
            </a:pPr>
            <a:r>
              <a:rPr lang="fr-FR" dirty="0">
                <a:solidFill>
                  <a:schemeClr val="tx1"/>
                </a:solidFill>
              </a:rPr>
              <a:t>Oreille moyenne: bouchon, otite, catarrhe tubaire (sinusite)</a:t>
            </a:r>
          </a:p>
          <a:p>
            <a:pPr lvl="1">
              <a:spcBef>
                <a:spcPts val="600"/>
              </a:spcBef>
            </a:pPr>
            <a:r>
              <a:rPr lang="fr-FR" dirty="0">
                <a:solidFill>
                  <a:schemeClr val="tx1"/>
                </a:solidFill>
              </a:rPr>
              <a:t>Oreille interne: trauma sonore, surdité brusque	</a:t>
            </a:r>
            <a:endParaRPr lang="fr-FR" dirty="0" smtClean="0">
              <a:solidFill>
                <a:schemeClr val="tx1"/>
              </a:solidFill>
            </a:endParaRPr>
          </a:p>
          <a:p>
            <a:pPr marL="349250" lvl="1" indent="0">
              <a:spcBef>
                <a:spcPts val="600"/>
              </a:spcBef>
              <a:buNone/>
            </a:pPr>
            <a:endParaRPr lang="fr-FR" dirty="0"/>
          </a:p>
          <a:p>
            <a:pPr lvl="0">
              <a:spcBef>
                <a:spcPts val="600"/>
              </a:spcBef>
            </a:pPr>
            <a:r>
              <a:rPr lang="fr-FR" sz="2200" dirty="0">
                <a:solidFill>
                  <a:srgbClr val="C89F5D"/>
                </a:solidFill>
              </a:rPr>
              <a:t>Repérer les mécanismes d’entretien</a:t>
            </a:r>
            <a:r>
              <a:rPr lang="fr-FR" sz="2200" dirty="0"/>
              <a:t>:</a:t>
            </a:r>
          </a:p>
          <a:p>
            <a:pPr lvl="1">
              <a:spcBef>
                <a:spcPts val="600"/>
              </a:spcBef>
            </a:pPr>
            <a:r>
              <a:rPr lang="fr-FR" dirty="0">
                <a:solidFill>
                  <a:srgbClr val="000000"/>
                </a:solidFill>
              </a:rPr>
              <a:t>Terrain </a:t>
            </a:r>
            <a:r>
              <a:rPr lang="fr-FR" dirty="0" err="1">
                <a:solidFill>
                  <a:srgbClr val="000000"/>
                </a:solidFill>
              </a:rPr>
              <a:t>anxio</a:t>
            </a:r>
            <a:r>
              <a:rPr lang="fr-FR" dirty="0">
                <a:solidFill>
                  <a:srgbClr val="000000"/>
                </a:solidFill>
              </a:rPr>
              <a:t>-dépressif</a:t>
            </a:r>
          </a:p>
          <a:p>
            <a:pPr lvl="1">
              <a:spcBef>
                <a:spcPts val="600"/>
              </a:spcBef>
            </a:pPr>
            <a:r>
              <a:rPr lang="fr-FR" dirty="0">
                <a:solidFill>
                  <a:srgbClr val="000000"/>
                </a:solidFill>
              </a:rPr>
              <a:t>Gêne auditive </a:t>
            </a:r>
            <a:r>
              <a:rPr lang="fr-FR" dirty="0" smtClean="0">
                <a:solidFill>
                  <a:srgbClr val="000000"/>
                </a:solidFill>
              </a:rPr>
              <a:t>conversationnelle (</a:t>
            </a:r>
            <a:r>
              <a:rPr lang="fr-FR" dirty="0" err="1" smtClean="0">
                <a:solidFill>
                  <a:srgbClr val="000000"/>
                </a:solidFill>
              </a:rPr>
              <a:t>presbyacousie</a:t>
            </a:r>
            <a:r>
              <a:rPr lang="fr-FR" dirty="0" smtClean="0">
                <a:solidFill>
                  <a:srgbClr val="000000"/>
                </a:solidFill>
              </a:rPr>
              <a:t>)</a:t>
            </a:r>
          </a:p>
          <a:p>
            <a:pPr lvl="1">
              <a:spcBef>
                <a:spcPts val="600"/>
              </a:spcBef>
            </a:pPr>
            <a:r>
              <a:rPr lang="fr-FR" dirty="0" smtClean="0">
                <a:solidFill>
                  <a:srgbClr val="000000"/>
                </a:solidFill>
              </a:rPr>
              <a:t>Vertiges, </a:t>
            </a:r>
            <a:r>
              <a:rPr lang="fr-FR" dirty="0" err="1" smtClean="0">
                <a:solidFill>
                  <a:srgbClr val="000000"/>
                </a:solidFill>
              </a:rPr>
              <a:t>acph</a:t>
            </a:r>
            <a:r>
              <a:rPr lang="fr-FR" dirty="0" smtClean="0">
                <a:solidFill>
                  <a:srgbClr val="000000"/>
                </a:solidFill>
              </a:rPr>
              <a:t> grave </a:t>
            </a:r>
            <a:r>
              <a:rPr lang="fr-FR" dirty="0" err="1" smtClean="0">
                <a:solidFill>
                  <a:srgbClr val="000000"/>
                </a:solidFill>
              </a:rPr>
              <a:t>unilat</a:t>
            </a:r>
            <a:r>
              <a:rPr lang="fr-FR" dirty="0" smtClean="0">
                <a:solidFill>
                  <a:srgbClr val="000000"/>
                </a:solidFill>
              </a:rPr>
              <a:t>, oreille bouchée  (</a:t>
            </a:r>
            <a:r>
              <a:rPr lang="fr-FR" dirty="0" err="1" smtClean="0">
                <a:solidFill>
                  <a:srgbClr val="000000"/>
                </a:solidFill>
              </a:rPr>
              <a:t>Menière</a:t>
            </a:r>
            <a:r>
              <a:rPr lang="fr-FR" dirty="0">
                <a:solidFill>
                  <a:srgbClr val="000000"/>
                </a:solidFill>
              </a:rPr>
              <a:t>)</a:t>
            </a:r>
          </a:p>
          <a:p>
            <a:pPr lvl="1">
              <a:spcBef>
                <a:spcPts val="600"/>
              </a:spcBef>
            </a:pPr>
            <a:r>
              <a:rPr lang="fr-FR" dirty="0">
                <a:solidFill>
                  <a:srgbClr val="000000"/>
                </a:solidFill>
              </a:rPr>
              <a:t>Contractures cervicales, dysfonction ATM (</a:t>
            </a:r>
            <a:r>
              <a:rPr lang="fr-FR" dirty="0" err="1">
                <a:solidFill>
                  <a:srgbClr val="000000"/>
                </a:solidFill>
              </a:rPr>
              <a:t>acph</a:t>
            </a:r>
            <a:r>
              <a:rPr lang="fr-FR" dirty="0">
                <a:solidFill>
                  <a:srgbClr val="000000"/>
                </a:solidFill>
              </a:rPr>
              <a:t> </a:t>
            </a:r>
            <a:r>
              <a:rPr lang="fr-FR" dirty="0" err="1">
                <a:solidFill>
                  <a:srgbClr val="000000"/>
                </a:solidFill>
              </a:rPr>
              <a:t>somatosensoriel</a:t>
            </a:r>
            <a:r>
              <a:rPr lang="fr-FR" dirty="0">
                <a:solidFill>
                  <a:srgbClr val="000000"/>
                </a:solidFill>
              </a:rPr>
              <a:t>)</a:t>
            </a:r>
          </a:p>
          <a:p>
            <a:pPr lvl="1">
              <a:spcBef>
                <a:spcPts val="600"/>
              </a:spcBef>
            </a:pPr>
            <a:r>
              <a:rPr lang="fr-FR" dirty="0">
                <a:solidFill>
                  <a:srgbClr val="000000"/>
                </a:solidFill>
              </a:rPr>
              <a:t>Apnées/désorganisation du </a:t>
            </a:r>
            <a:r>
              <a:rPr lang="fr-FR" dirty="0" smtClean="0">
                <a:solidFill>
                  <a:srgbClr val="000000"/>
                </a:solidFill>
              </a:rPr>
              <a:t>sommeil</a:t>
            </a:r>
          </a:p>
          <a:p>
            <a:pPr marL="349250" lvl="1" indent="0">
              <a:spcBef>
                <a:spcPts val="600"/>
              </a:spcBef>
              <a:buNone/>
            </a:pPr>
            <a:endParaRPr lang="fr-FR" dirty="0"/>
          </a:p>
          <a:p>
            <a:pPr lvl="0">
              <a:spcBef>
                <a:spcPts val="600"/>
              </a:spcBef>
            </a:pPr>
            <a:r>
              <a:rPr lang="fr-FR" sz="2200" dirty="0">
                <a:solidFill>
                  <a:srgbClr val="C89F5D"/>
                </a:solidFill>
              </a:rPr>
              <a:t>Repérer pathologies ORL spécifiques:</a:t>
            </a:r>
          </a:p>
          <a:p>
            <a:pPr lvl="1">
              <a:spcBef>
                <a:spcPts val="600"/>
              </a:spcBef>
            </a:pPr>
            <a:r>
              <a:rPr lang="fr-FR" dirty="0" err="1">
                <a:solidFill>
                  <a:srgbClr val="000000"/>
                </a:solidFill>
              </a:rPr>
              <a:t>Acph</a:t>
            </a:r>
            <a:r>
              <a:rPr lang="fr-FR" dirty="0">
                <a:solidFill>
                  <a:srgbClr val="000000"/>
                </a:solidFill>
              </a:rPr>
              <a:t> pulsatile ou objectif (cliquetis)</a:t>
            </a:r>
          </a:p>
          <a:p>
            <a:pPr lvl="1">
              <a:spcBef>
                <a:spcPts val="600"/>
              </a:spcBef>
            </a:pPr>
            <a:r>
              <a:rPr lang="fr-FR" dirty="0" err="1">
                <a:solidFill>
                  <a:srgbClr val="000000"/>
                </a:solidFill>
              </a:rPr>
              <a:t>Acph</a:t>
            </a:r>
            <a:r>
              <a:rPr lang="fr-FR" dirty="0">
                <a:solidFill>
                  <a:srgbClr val="000000"/>
                </a:solidFill>
              </a:rPr>
              <a:t> unilatéral associé à perte auditive unilatérale</a:t>
            </a:r>
          </a:p>
          <a:p>
            <a:pPr lvl="1">
              <a:spcBef>
                <a:spcPts val="600"/>
              </a:spcBef>
            </a:pPr>
            <a:endParaRPr lang="fr-FR" sz="2600" dirty="0"/>
          </a:p>
          <a:p>
            <a:pPr marL="349250" lvl="1" indent="0">
              <a:spcBef>
                <a:spcPts val="600"/>
              </a:spcBef>
              <a:buNone/>
            </a:pPr>
            <a:endParaRPr lang="fr-FR" sz="2600" dirty="0"/>
          </a:p>
          <a:p>
            <a:pPr lvl="1">
              <a:spcBef>
                <a:spcPts val="600"/>
              </a:spcBef>
            </a:pPr>
            <a:endParaRPr lang="fr-FR" sz="2600" dirty="0"/>
          </a:p>
          <a:p>
            <a:pPr lvl="1">
              <a:spcBef>
                <a:spcPts val="600"/>
              </a:spcBef>
            </a:pPr>
            <a:endParaRPr lang="fr-FR" sz="2600" dirty="0"/>
          </a:p>
          <a:p>
            <a:pPr lvl="1">
              <a:spcBef>
                <a:spcPts val="600"/>
              </a:spcBef>
            </a:pPr>
            <a:endParaRPr lang="fr-FR" sz="2600" dirty="0"/>
          </a:p>
          <a:p>
            <a:pPr lvl="1">
              <a:spcBef>
                <a:spcPts val="600"/>
              </a:spcBef>
            </a:pPr>
            <a:endParaRPr lang="fr-FR" sz="2600" dirty="0"/>
          </a:p>
          <a:p>
            <a:pPr lvl="1">
              <a:spcBef>
                <a:spcPts val="600"/>
              </a:spcBef>
            </a:pPr>
            <a:endParaRPr lang="fr-FR" sz="2600" dirty="0"/>
          </a:p>
          <a:p>
            <a:pPr lvl="1">
              <a:spcBef>
                <a:spcPts val="600"/>
              </a:spcBef>
            </a:pPr>
            <a:endParaRPr lang="fr-FR" sz="2600" dirty="0"/>
          </a:p>
          <a:p>
            <a:pPr lvl="1">
              <a:spcBef>
                <a:spcPts val="600"/>
              </a:spcBef>
            </a:pPr>
            <a:endParaRPr lang="fr-FR" sz="2600" dirty="0"/>
          </a:p>
          <a:p>
            <a:pPr lvl="1">
              <a:spcBef>
                <a:spcPts val="600"/>
              </a:spcBef>
            </a:pPr>
            <a:endParaRPr lang="fr-FR" sz="2600" dirty="0"/>
          </a:p>
        </p:txBody>
      </p:sp>
    </p:spTree>
    <p:extLst>
      <p:ext uri="{BB962C8B-B14F-4D97-AF65-F5344CB8AC3E}">
        <p14:creationId xmlns:p14="http://schemas.microsoft.com/office/powerpoint/2010/main" val="374754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smtClean="0"/>
              <a:t>EXAMEN CLINIQUE</a:t>
            </a:r>
            <a:endParaRPr lang="fr-FR" dirty="0"/>
          </a:p>
        </p:txBody>
      </p:sp>
      <p:sp>
        <p:nvSpPr>
          <p:cNvPr id="3" name="Espace réservé du contenu 2"/>
          <p:cNvSpPr txBox="1">
            <a:spLocks noGrp="1"/>
          </p:cNvSpPr>
          <p:nvPr>
            <p:ph idx="1"/>
          </p:nvPr>
        </p:nvSpPr>
        <p:spPr/>
        <p:txBody>
          <a:bodyPr/>
          <a:lstStyle/>
          <a:p>
            <a:pPr lvl="0"/>
            <a:r>
              <a:rPr lang="fr-FR" dirty="0">
                <a:solidFill>
                  <a:srgbClr val="FF0000"/>
                </a:solidFill>
              </a:rPr>
              <a:t>Otoscopie </a:t>
            </a:r>
            <a:r>
              <a:rPr lang="fr-FR" dirty="0"/>
              <a:t>: bouchon, otite, lésion retro tympanique pulsatile rouge (</a:t>
            </a:r>
            <a:r>
              <a:rPr lang="fr-FR" dirty="0" err="1"/>
              <a:t>chémodectome</a:t>
            </a:r>
            <a:r>
              <a:rPr lang="fr-FR" dirty="0"/>
              <a:t> ) </a:t>
            </a:r>
          </a:p>
          <a:p>
            <a:pPr lvl="0"/>
            <a:r>
              <a:rPr lang="fr-FR" dirty="0" smtClean="0">
                <a:solidFill>
                  <a:srgbClr val="FF0000"/>
                </a:solidFill>
              </a:rPr>
              <a:t>PA +++</a:t>
            </a:r>
            <a:endParaRPr lang="fr-FR" dirty="0">
              <a:solidFill>
                <a:srgbClr val="FF0000"/>
              </a:solidFill>
            </a:endParaRPr>
          </a:p>
          <a:p>
            <a:pPr lvl="0"/>
            <a:r>
              <a:rPr lang="fr-FR" dirty="0">
                <a:solidFill>
                  <a:srgbClr val="FF0000"/>
                </a:solidFill>
              </a:rPr>
              <a:t>Auscultation des </a:t>
            </a:r>
            <a:r>
              <a:rPr lang="fr-FR" dirty="0" smtClean="0">
                <a:solidFill>
                  <a:srgbClr val="FF0000"/>
                </a:solidFill>
              </a:rPr>
              <a:t>vaisseaux </a:t>
            </a:r>
            <a:r>
              <a:rPr lang="fr-FR" dirty="0">
                <a:solidFill>
                  <a:srgbClr val="FF0000"/>
                </a:solidFill>
              </a:rPr>
              <a:t>du cou </a:t>
            </a:r>
            <a:r>
              <a:rPr lang="fr-FR" dirty="0"/>
              <a:t>: anévrysme, sténose athéromateuse </a:t>
            </a:r>
            <a:r>
              <a:rPr lang="fr-FR" dirty="0">
                <a:latin typeface="Wingdings"/>
              </a:rPr>
              <a:t></a:t>
            </a:r>
            <a:r>
              <a:rPr lang="fr-FR" dirty="0"/>
              <a:t> acouphènes UNILATERAUX</a:t>
            </a:r>
          </a:p>
          <a:p>
            <a:pPr lvl="0"/>
            <a:r>
              <a:rPr lang="fr-FR" dirty="0">
                <a:solidFill>
                  <a:srgbClr val="FF0000"/>
                </a:solidFill>
              </a:rPr>
              <a:t>Auscultation de l’oreille </a:t>
            </a:r>
            <a:r>
              <a:rPr lang="fr-FR" dirty="0"/>
              <a:t>: acouphène OBJECTIF </a:t>
            </a:r>
            <a:r>
              <a:rPr lang="fr-FR" dirty="0">
                <a:latin typeface="Wingdings"/>
              </a:rPr>
              <a:t></a:t>
            </a:r>
            <a:r>
              <a:rPr lang="fr-FR" dirty="0"/>
              <a:t> </a:t>
            </a:r>
            <a:r>
              <a:rPr lang="fr-FR" dirty="0">
                <a:solidFill>
                  <a:srgbClr val="3366FF"/>
                </a:solidFill>
              </a:rPr>
              <a:t>oriente vers problème vasculaire </a:t>
            </a:r>
          </a:p>
        </p:txBody>
      </p:sp>
    </p:spTree>
    <p:extLst>
      <p:ext uri="{BB962C8B-B14F-4D97-AF65-F5344CB8AC3E}">
        <p14:creationId xmlns:p14="http://schemas.microsoft.com/office/powerpoint/2010/main" val="123662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a:t>
            </a:r>
            <a:endParaRPr lang="fr-FR" dirty="0"/>
          </a:p>
        </p:txBody>
      </p:sp>
      <p:sp>
        <p:nvSpPr>
          <p:cNvPr id="3" name="Espace réservé du contenu 2"/>
          <p:cNvSpPr>
            <a:spLocks noGrp="1"/>
          </p:cNvSpPr>
          <p:nvPr>
            <p:ph idx="1"/>
          </p:nvPr>
        </p:nvSpPr>
        <p:spPr>
          <a:xfrm>
            <a:off x="549275" y="1444533"/>
            <a:ext cx="8042276" cy="4648450"/>
          </a:xfrm>
        </p:spPr>
        <p:txBody>
          <a:bodyPr>
            <a:normAutofit/>
          </a:bodyPr>
          <a:lstStyle/>
          <a:p>
            <a:r>
              <a:rPr lang="fr-FR" dirty="0" smtClean="0"/>
              <a:t>L'acouphène (masculin) décrit des sons de             « </a:t>
            </a:r>
            <a:r>
              <a:rPr lang="fr-FR" dirty="0" smtClean="0">
                <a:solidFill>
                  <a:srgbClr val="0000FF"/>
                </a:solidFill>
              </a:rPr>
              <a:t>sifflements</a:t>
            </a:r>
            <a:r>
              <a:rPr lang="fr-FR" dirty="0" smtClean="0"/>
              <a:t> »,  de « </a:t>
            </a:r>
            <a:r>
              <a:rPr lang="fr-FR" dirty="0" smtClean="0">
                <a:solidFill>
                  <a:srgbClr val="0000FF"/>
                </a:solidFill>
              </a:rPr>
              <a:t>soufflement</a:t>
            </a:r>
            <a:r>
              <a:rPr lang="fr-FR" dirty="0" smtClean="0"/>
              <a:t> »,de « </a:t>
            </a:r>
            <a:r>
              <a:rPr lang="fr-FR" dirty="0" smtClean="0">
                <a:solidFill>
                  <a:srgbClr val="0000FF"/>
                </a:solidFill>
              </a:rPr>
              <a:t>bourdonnement</a:t>
            </a:r>
            <a:r>
              <a:rPr lang="fr-FR" dirty="0" smtClean="0"/>
              <a:t> »  « </a:t>
            </a:r>
            <a:r>
              <a:rPr lang="fr-FR" dirty="0" smtClean="0">
                <a:solidFill>
                  <a:srgbClr val="0000FF"/>
                </a:solidFill>
              </a:rPr>
              <a:t>grésillement</a:t>
            </a:r>
            <a:r>
              <a:rPr lang="fr-FR" dirty="0" smtClean="0"/>
              <a:t> » ou de              « </a:t>
            </a:r>
            <a:r>
              <a:rPr lang="fr-FR" dirty="0" smtClean="0">
                <a:solidFill>
                  <a:srgbClr val="0000FF"/>
                </a:solidFill>
              </a:rPr>
              <a:t>chuchotement</a:t>
            </a:r>
            <a:r>
              <a:rPr lang="fr-FR" dirty="0" smtClean="0"/>
              <a:t> » qui sont entendus sans aucun bruit externe correspondant. </a:t>
            </a:r>
          </a:p>
          <a:p>
            <a:pPr marL="0" indent="0">
              <a:buNone/>
            </a:pPr>
            <a:r>
              <a:rPr lang="fr-FR" sz="1600" dirty="0" smtClean="0"/>
              <a:t>Du grec akouein, entendre, et phainesthai, paraître. « TINNITUS » est l'expression de langue anglaise. L'origine latine de ce mot signifie "tinter ou sonner comme une cloche ».</a:t>
            </a:r>
            <a:endParaRPr lang="fr-FR" dirty="0" smtClean="0"/>
          </a:p>
          <a:p>
            <a:r>
              <a:rPr lang="fr-FR" dirty="0" smtClean="0"/>
              <a:t> L'acouphène est défini comme </a:t>
            </a:r>
            <a:r>
              <a:rPr lang="fr-FR" b="1" dirty="0" smtClean="0">
                <a:solidFill>
                  <a:srgbClr val="FF0000"/>
                </a:solidFill>
              </a:rPr>
              <a:t>la perception d'un son ou d'un bruit en l'absence de stimulation acoustique réelle.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p:cNvPicPr>
          <p:nvPr>
            <p:ph idx="1"/>
          </p:nvPr>
        </p:nvPicPr>
        <p:blipFill>
          <a:blip r:embed="rId2"/>
          <a:srcRect l="52943" b="63280"/>
          <a:stretch>
            <a:fillRect/>
          </a:stretch>
        </p:blipFill>
        <p:spPr>
          <a:xfrm flipH="1">
            <a:off x="2907526" y="3847310"/>
            <a:ext cx="2130387" cy="2408913"/>
          </a:xfrm>
        </p:spPr>
      </p:pic>
      <p:pic>
        <p:nvPicPr>
          <p:cNvPr id="3" name="Picture 2"/>
          <p:cNvPicPr>
            <a:picLocks noChangeAspect="1"/>
          </p:cNvPicPr>
          <p:nvPr/>
        </p:nvPicPr>
        <p:blipFill>
          <a:blip r:embed="rId2"/>
          <a:srcRect l="52943" t="36720" b="26559"/>
          <a:stretch>
            <a:fillRect/>
          </a:stretch>
        </p:blipFill>
        <p:spPr>
          <a:xfrm flipH="1">
            <a:off x="4788027" y="3847310"/>
            <a:ext cx="2056842" cy="2256711"/>
          </a:xfrm>
          <a:prstGeom prst="rect">
            <a:avLst/>
          </a:prstGeom>
          <a:noFill/>
          <a:ln>
            <a:noFill/>
          </a:ln>
        </p:spPr>
      </p:pic>
      <p:pic>
        <p:nvPicPr>
          <p:cNvPr id="4" name="Picture 2"/>
          <p:cNvPicPr>
            <a:picLocks noChangeAspect="1"/>
          </p:cNvPicPr>
          <p:nvPr/>
        </p:nvPicPr>
        <p:blipFill>
          <a:blip r:embed="rId2"/>
          <a:srcRect l="5886" r="49174" b="61100"/>
          <a:stretch>
            <a:fillRect/>
          </a:stretch>
        </p:blipFill>
        <p:spPr>
          <a:xfrm flipH="1">
            <a:off x="2699793" y="1268757"/>
            <a:ext cx="2338120" cy="2845621"/>
          </a:xfrm>
          <a:prstGeom prst="rect">
            <a:avLst/>
          </a:prstGeom>
          <a:noFill/>
          <a:ln>
            <a:noFill/>
          </a:ln>
        </p:spPr>
      </p:pic>
      <p:pic>
        <p:nvPicPr>
          <p:cNvPr id="5" name="Picture 2"/>
          <p:cNvPicPr>
            <a:picLocks noChangeAspect="1"/>
          </p:cNvPicPr>
          <p:nvPr/>
        </p:nvPicPr>
        <p:blipFill>
          <a:blip r:embed="rId2"/>
          <a:srcRect l="5886" t="36720" r="51159" b="26559"/>
          <a:stretch>
            <a:fillRect/>
          </a:stretch>
        </p:blipFill>
        <p:spPr>
          <a:xfrm flipH="1">
            <a:off x="4946382" y="1150406"/>
            <a:ext cx="2234875" cy="2686178"/>
          </a:xfrm>
          <a:prstGeom prst="rect">
            <a:avLst/>
          </a:prstGeom>
          <a:noFill/>
          <a:ln>
            <a:noFill/>
          </a:ln>
        </p:spPr>
      </p:pic>
      <p:sp>
        <p:nvSpPr>
          <p:cNvPr id="6" name="ZoneTexte 3"/>
          <p:cNvSpPr txBox="1"/>
          <p:nvPr/>
        </p:nvSpPr>
        <p:spPr>
          <a:xfrm>
            <a:off x="179515" y="1893329"/>
            <a:ext cx="3240359" cy="1292659"/>
          </a:xfrm>
          <a:prstGeom prst="rect">
            <a:avLst/>
          </a:prstGeom>
          <a:noFill/>
          <a:ln w="25402">
            <a:solidFill>
              <a:srgbClr val="F79646"/>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OREILLE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Trompe d’Eustache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muscles ossiculaires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a:rPr>
              <a:t>Lésion cochléaire</a:t>
            </a:r>
          </a:p>
        </p:txBody>
      </p:sp>
      <p:sp>
        <p:nvSpPr>
          <p:cNvPr id="7" name="ZoneTexte 11"/>
          <p:cNvSpPr txBox="1"/>
          <p:nvPr/>
        </p:nvSpPr>
        <p:spPr>
          <a:xfrm>
            <a:off x="6868671" y="2167996"/>
            <a:ext cx="1800197" cy="1077218"/>
          </a:xfrm>
          <a:prstGeom prst="rect">
            <a:avLst/>
          </a:prstGeom>
          <a:solidFill>
            <a:srgbClr val="FFFFFF"/>
          </a:solidFill>
          <a:ln w="25402">
            <a:solidFill>
              <a:srgbClr val="C0504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alibri"/>
              </a:rPr>
              <a:t>STRESS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Anxiété, surmenage</a:t>
            </a:r>
          </a:p>
        </p:txBody>
      </p:sp>
      <p:sp>
        <p:nvSpPr>
          <p:cNvPr id="8" name="ZoneTexte 12"/>
          <p:cNvSpPr txBox="1"/>
          <p:nvPr/>
        </p:nvSpPr>
        <p:spPr>
          <a:xfrm>
            <a:off x="1187622" y="4941170"/>
            <a:ext cx="1800197" cy="861776"/>
          </a:xfrm>
          <a:prstGeom prst="rect">
            <a:avLst/>
          </a:prstGeom>
          <a:solidFill>
            <a:srgbClr val="FFFFFF"/>
          </a:solidFill>
          <a:ln w="25402">
            <a:solidFill>
              <a:srgbClr val="4F81B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ATM-COU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000000"/>
                </a:solidFill>
                <a:uFillTx/>
                <a:latin typeface="Calibri"/>
              </a:rPr>
              <a:t>Posture, tensions musculaires</a:t>
            </a:r>
          </a:p>
        </p:txBody>
      </p:sp>
      <p:sp>
        <p:nvSpPr>
          <p:cNvPr id="9" name="ZoneTexte 13"/>
          <p:cNvSpPr txBox="1"/>
          <p:nvPr/>
        </p:nvSpPr>
        <p:spPr>
          <a:xfrm>
            <a:off x="6302822" y="4898257"/>
            <a:ext cx="1800197" cy="923333"/>
          </a:xfrm>
          <a:prstGeom prst="rect">
            <a:avLst/>
          </a:prstGeom>
          <a:solidFill>
            <a:srgbClr val="FFFFFF"/>
          </a:solidFill>
          <a:ln w="25402">
            <a:solidFill>
              <a:srgbClr val="C0504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alibri"/>
              </a:rPr>
              <a:t>HTA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FR cardio-vasculaires</a:t>
            </a:r>
          </a:p>
        </p:txBody>
      </p:sp>
      <p:sp>
        <p:nvSpPr>
          <p:cNvPr id="10" name="Titre 3"/>
          <p:cNvSpPr txBox="1">
            <a:spLocks noGrp="1"/>
          </p:cNvSpPr>
          <p:nvPr>
            <p:ph type="title"/>
          </p:nvPr>
        </p:nvSpPr>
        <p:spPr/>
        <p:txBody>
          <a:bodyPr/>
          <a:lstStyle/>
          <a:p>
            <a:pPr lvl="0"/>
            <a:r>
              <a:rPr lang="fr-FR" sz="3200"/>
              <a:t>HYPERACOUSIE ET ACOUPHENES</a:t>
            </a:r>
            <a:r>
              <a:rPr lang="fr-FR" sz="4000"/>
              <a:t/>
            </a:r>
            <a:br>
              <a:rPr lang="fr-FR" sz="4000"/>
            </a:br>
            <a:r>
              <a:rPr lang="fr-FR" sz="4000"/>
              <a:t>PLURIFACTORIELS</a:t>
            </a:r>
          </a:p>
        </p:txBody>
      </p:sp>
      <p:sp>
        <p:nvSpPr>
          <p:cNvPr id="11" name="Rectangle 15"/>
          <p:cNvSpPr/>
          <p:nvPr/>
        </p:nvSpPr>
        <p:spPr>
          <a:xfrm>
            <a:off x="6630424" y="3815178"/>
            <a:ext cx="1771128" cy="923333"/>
          </a:xfrm>
          <a:prstGeom prst="rect">
            <a:avLst/>
          </a:prstGeom>
          <a:noFill/>
          <a:ln w="9528">
            <a:solidFill>
              <a:srgbClr val="4F6228"/>
            </a:solid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4F6228"/>
                </a:solidFill>
                <a:uFillTx/>
                <a:latin typeface="Calibri"/>
              </a:rPr>
              <a:t>SOMMEIL-SAOS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Endormissement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Réveils</a:t>
            </a:r>
          </a:p>
        </p:txBody>
      </p:sp>
    </p:spTree>
    <p:extLst>
      <p:ext uri="{BB962C8B-B14F-4D97-AF65-F5344CB8AC3E}">
        <p14:creationId xmlns:p14="http://schemas.microsoft.com/office/powerpoint/2010/main" val="267363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p:cNvPicPr>
          <p:nvPr>
            <p:ph idx="1"/>
          </p:nvPr>
        </p:nvPicPr>
        <p:blipFill>
          <a:blip r:embed="rId2"/>
          <a:srcRect l="52943" b="63280"/>
          <a:stretch>
            <a:fillRect/>
          </a:stretch>
        </p:blipFill>
        <p:spPr>
          <a:xfrm flipH="1">
            <a:off x="3168194" y="3911784"/>
            <a:ext cx="2375556" cy="2686141"/>
          </a:xfrm>
        </p:spPr>
      </p:pic>
      <p:pic>
        <p:nvPicPr>
          <p:cNvPr id="3" name="Picture 2"/>
          <p:cNvPicPr>
            <a:picLocks noChangeAspect="1"/>
          </p:cNvPicPr>
          <p:nvPr/>
        </p:nvPicPr>
        <p:blipFill>
          <a:blip r:embed="rId2"/>
          <a:srcRect l="52943" t="36720" b="26559"/>
          <a:stretch>
            <a:fillRect/>
          </a:stretch>
        </p:blipFill>
        <p:spPr>
          <a:xfrm flipH="1">
            <a:off x="4931212" y="3801544"/>
            <a:ext cx="2448269" cy="2686178"/>
          </a:xfrm>
          <a:prstGeom prst="rect">
            <a:avLst/>
          </a:prstGeom>
          <a:noFill/>
          <a:ln>
            <a:noFill/>
          </a:ln>
        </p:spPr>
      </p:pic>
      <p:pic>
        <p:nvPicPr>
          <p:cNvPr id="4" name="Picture 2"/>
          <p:cNvPicPr>
            <a:picLocks noChangeAspect="1"/>
          </p:cNvPicPr>
          <p:nvPr/>
        </p:nvPicPr>
        <p:blipFill>
          <a:blip r:embed="rId2"/>
          <a:srcRect l="5886" r="49174" b="61100"/>
          <a:stretch>
            <a:fillRect/>
          </a:stretch>
        </p:blipFill>
        <p:spPr>
          <a:xfrm flipH="1">
            <a:off x="2699793" y="1268757"/>
            <a:ext cx="2338120" cy="2845621"/>
          </a:xfrm>
          <a:prstGeom prst="rect">
            <a:avLst/>
          </a:prstGeom>
          <a:noFill/>
          <a:ln>
            <a:noFill/>
          </a:ln>
        </p:spPr>
      </p:pic>
      <p:pic>
        <p:nvPicPr>
          <p:cNvPr id="5" name="Picture 2"/>
          <p:cNvPicPr>
            <a:picLocks noChangeAspect="1"/>
          </p:cNvPicPr>
          <p:nvPr/>
        </p:nvPicPr>
        <p:blipFill>
          <a:blip r:embed="rId2"/>
          <a:srcRect l="5886" t="36720" r="51159" b="26559"/>
          <a:stretch>
            <a:fillRect/>
          </a:stretch>
        </p:blipFill>
        <p:spPr>
          <a:xfrm flipH="1">
            <a:off x="5037905" y="1150406"/>
            <a:ext cx="2234875" cy="2686178"/>
          </a:xfrm>
          <a:prstGeom prst="rect">
            <a:avLst/>
          </a:prstGeom>
          <a:noFill/>
          <a:ln>
            <a:noFill/>
          </a:ln>
        </p:spPr>
      </p:pic>
      <p:sp>
        <p:nvSpPr>
          <p:cNvPr id="6" name="ZoneTexte 3"/>
          <p:cNvSpPr txBox="1"/>
          <p:nvPr/>
        </p:nvSpPr>
        <p:spPr>
          <a:xfrm>
            <a:off x="179515" y="1893329"/>
            <a:ext cx="3240359" cy="1631216"/>
          </a:xfrm>
          <a:prstGeom prst="rect">
            <a:avLst/>
          </a:prstGeom>
          <a:noFill/>
          <a:ln w="25402">
            <a:solidFill>
              <a:srgbClr val="F79646"/>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a:solidFill>
                  <a:srgbClr val="F79646"/>
                </a:solidFill>
                <a:uFillTx/>
                <a:latin typeface="Calibri"/>
              </a:rPr>
              <a:t>OREILLE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Otoscopie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Audiogramme </a:t>
            </a:r>
            <a:endParaRPr lang="fr-FR" sz="1800" b="0" i="0" u="none" strike="noStrike" kern="1200" cap="none" spc="0" baseline="0" dirty="0" smtClean="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err="1" smtClean="0">
                <a:solidFill>
                  <a:srgbClr val="000000"/>
                </a:solidFill>
                <a:uFillTx/>
                <a:latin typeface="Calibri"/>
              </a:rPr>
              <a:t>Acouphénométrie</a:t>
            </a:r>
            <a:endParaRPr lang="fr-FR"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err="1" smtClean="0">
                <a:solidFill>
                  <a:srgbClr val="000000"/>
                </a:solidFill>
                <a:uFillTx/>
                <a:latin typeface="Calibri"/>
              </a:rPr>
              <a:t>Tympanométrie</a:t>
            </a:r>
            <a:endParaRPr lang="fr-FR" sz="1800" b="0" i="0" u="none" strike="noStrike" kern="1200" cap="none" spc="0" baseline="0" dirty="0">
              <a:solidFill>
                <a:srgbClr val="000000"/>
              </a:solidFill>
              <a:uFillTx/>
              <a:latin typeface="Calibri"/>
            </a:endParaRPr>
          </a:p>
        </p:txBody>
      </p:sp>
      <p:sp>
        <p:nvSpPr>
          <p:cNvPr id="7" name="ZoneTexte 11"/>
          <p:cNvSpPr txBox="1"/>
          <p:nvPr/>
        </p:nvSpPr>
        <p:spPr>
          <a:xfrm>
            <a:off x="7202920" y="2440890"/>
            <a:ext cx="1800197" cy="1354217"/>
          </a:xfrm>
          <a:prstGeom prst="rect">
            <a:avLst/>
          </a:prstGeom>
          <a:solidFill>
            <a:srgbClr val="FFFFFF"/>
          </a:solidFill>
          <a:ln w="25402">
            <a:solidFill>
              <a:srgbClr val="C0504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C0504D"/>
                </a:solidFill>
                <a:uFillTx/>
                <a:latin typeface="Calibri"/>
              </a:rPr>
              <a:t>STRESS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Questionnaires dépression et retentissement</a:t>
            </a:r>
          </a:p>
        </p:txBody>
      </p:sp>
      <p:sp>
        <p:nvSpPr>
          <p:cNvPr id="8" name="ZoneTexte 12"/>
          <p:cNvSpPr txBox="1"/>
          <p:nvPr/>
        </p:nvSpPr>
        <p:spPr>
          <a:xfrm>
            <a:off x="1207574" y="5215106"/>
            <a:ext cx="2232251" cy="861776"/>
          </a:xfrm>
          <a:prstGeom prst="rect">
            <a:avLst/>
          </a:prstGeom>
          <a:solidFill>
            <a:srgbClr val="FFFFFF"/>
          </a:solidFill>
          <a:ln w="25402">
            <a:solidFill>
              <a:srgbClr val="4F81B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376092"/>
                </a:solidFill>
                <a:uFillTx/>
                <a:latin typeface="Calibri"/>
              </a:rPr>
              <a:t>ATM-COU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000000"/>
                </a:solidFill>
                <a:uFillTx/>
                <a:latin typeface="Calibri"/>
              </a:rPr>
              <a:t>Anamnèse,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000000"/>
                </a:solidFill>
                <a:uFillTx/>
                <a:latin typeface="Calibri"/>
              </a:rPr>
              <a:t>palpation, observation</a:t>
            </a:r>
          </a:p>
        </p:txBody>
      </p:sp>
      <p:sp>
        <p:nvSpPr>
          <p:cNvPr id="9" name="ZoneTexte 13"/>
          <p:cNvSpPr txBox="1"/>
          <p:nvPr/>
        </p:nvSpPr>
        <p:spPr>
          <a:xfrm>
            <a:off x="6367524" y="5430548"/>
            <a:ext cx="1800197" cy="646334"/>
          </a:xfrm>
          <a:prstGeom prst="rect">
            <a:avLst/>
          </a:prstGeom>
          <a:solidFill>
            <a:srgbClr val="FFFFFF"/>
          </a:solidFill>
          <a:ln w="25402">
            <a:solidFill>
              <a:srgbClr val="C0504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C0504D"/>
                </a:solidFill>
                <a:uFillTx/>
                <a:latin typeface="Calibri"/>
              </a:rPr>
              <a:t>PA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(Holter)</a:t>
            </a:r>
          </a:p>
        </p:txBody>
      </p:sp>
      <p:sp>
        <p:nvSpPr>
          <p:cNvPr id="10" name="Titre 3"/>
          <p:cNvSpPr txBox="1">
            <a:spLocks noGrp="1"/>
          </p:cNvSpPr>
          <p:nvPr>
            <p:ph type="title"/>
          </p:nvPr>
        </p:nvSpPr>
        <p:spPr>
          <a:xfrm>
            <a:off x="205173" y="125757"/>
            <a:ext cx="8797954" cy="1143000"/>
          </a:xfrm>
        </p:spPr>
        <p:txBody>
          <a:bodyPr/>
          <a:lstStyle/>
          <a:p>
            <a:pPr lvl="0"/>
            <a:r>
              <a:rPr lang="fr-FR" sz="3200"/>
              <a:t>HYPERACOUSIE ET ACOUPHENES</a:t>
            </a:r>
            <a:r>
              <a:rPr lang="fr-FR" sz="3600"/>
              <a:t/>
            </a:r>
            <a:br>
              <a:rPr lang="fr-FR" sz="3600"/>
            </a:br>
            <a:r>
              <a:rPr lang="fr-FR" sz="3600"/>
              <a:t>EXPLORATION </a:t>
            </a:r>
            <a:r>
              <a:rPr lang="fr-FR" sz="4000"/>
              <a:t>PLURIDISCIPLINAIRE</a:t>
            </a:r>
          </a:p>
        </p:txBody>
      </p:sp>
      <p:sp>
        <p:nvSpPr>
          <p:cNvPr id="11" name="Rectangle 2"/>
          <p:cNvSpPr/>
          <p:nvPr/>
        </p:nvSpPr>
        <p:spPr>
          <a:xfrm>
            <a:off x="6876260" y="4119856"/>
            <a:ext cx="1668021" cy="923333"/>
          </a:xfrm>
          <a:prstGeom prst="rect">
            <a:avLst/>
          </a:prstGeom>
          <a:noFill/>
          <a:ln w="9528">
            <a:solidFill>
              <a:srgbClr val="4F6228"/>
            </a:solid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4F6228"/>
                </a:solidFill>
                <a:uFillTx/>
                <a:latin typeface="Calibri"/>
              </a:rPr>
              <a:t>SOMMEIL-SAOS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Score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Polygraphie</a:t>
            </a:r>
          </a:p>
        </p:txBody>
      </p:sp>
    </p:spTree>
    <p:extLst>
      <p:ext uri="{BB962C8B-B14F-4D97-AF65-F5344CB8AC3E}">
        <p14:creationId xmlns:p14="http://schemas.microsoft.com/office/powerpoint/2010/main" val="290948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49275" y="-564516"/>
            <a:ext cx="8042276" cy="2009048"/>
          </a:xfrm>
        </p:spPr>
        <p:txBody>
          <a:bodyPr/>
          <a:lstStyle/>
          <a:p>
            <a:pPr lvl="0"/>
            <a:r>
              <a:rPr lang="fr-FR" sz="2800" dirty="0"/>
              <a:t>QUELQUES NOTIONS THEORIQUES POUR MIEUX COMPRENDRE</a:t>
            </a:r>
          </a:p>
        </p:txBody>
      </p:sp>
      <p:sp>
        <p:nvSpPr>
          <p:cNvPr id="3" name="Espace réservé du contenu 2"/>
          <p:cNvSpPr txBox="1">
            <a:spLocks noGrp="1"/>
          </p:cNvSpPr>
          <p:nvPr>
            <p:ph idx="1"/>
          </p:nvPr>
        </p:nvSpPr>
        <p:spPr/>
        <p:txBody>
          <a:bodyPr>
            <a:normAutofit fontScale="92500" lnSpcReduction="10000"/>
          </a:bodyPr>
          <a:lstStyle/>
          <a:p>
            <a:pPr lvl="0">
              <a:lnSpc>
                <a:spcPct val="80000"/>
              </a:lnSpc>
              <a:spcBef>
                <a:spcPts val="700"/>
              </a:spcBef>
            </a:pPr>
            <a:r>
              <a:rPr lang="fr-FR" sz="2600" dirty="0">
                <a:cs typeface="Arial"/>
              </a:rPr>
              <a:t>85% </a:t>
            </a:r>
            <a:r>
              <a:rPr lang="fr-FR" sz="2600" dirty="0" err="1">
                <a:cs typeface="Arial"/>
              </a:rPr>
              <a:t>acph</a:t>
            </a:r>
            <a:r>
              <a:rPr lang="fr-FR" sz="2600" dirty="0">
                <a:cs typeface="Arial"/>
              </a:rPr>
              <a:t> liés à </a:t>
            </a:r>
            <a:r>
              <a:rPr lang="fr-FR" sz="2600" b="1" dirty="0">
                <a:solidFill>
                  <a:srgbClr val="FF0000"/>
                </a:solidFill>
                <a:cs typeface="Arial"/>
              </a:rPr>
              <a:t>perte auditive </a:t>
            </a:r>
            <a:r>
              <a:rPr lang="fr-FR" sz="2600" dirty="0">
                <a:cs typeface="Arial"/>
              </a:rPr>
              <a:t>(parfois minime, infra-audiométrique</a:t>
            </a:r>
            <a:r>
              <a:rPr lang="fr-FR" sz="2600" dirty="0" smtClean="0">
                <a:cs typeface="Arial"/>
              </a:rPr>
              <a:t>)</a:t>
            </a:r>
          </a:p>
          <a:p>
            <a:pPr marL="0" lvl="0" indent="0">
              <a:lnSpc>
                <a:spcPct val="80000"/>
              </a:lnSpc>
              <a:spcBef>
                <a:spcPts val="700"/>
              </a:spcBef>
              <a:buNone/>
            </a:pPr>
            <a:endParaRPr lang="fr-FR" sz="2600" dirty="0">
              <a:cs typeface="Arial"/>
            </a:endParaRPr>
          </a:p>
          <a:p>
            <a:pPr lvl="0">
              <a:lnSpc>
                <a:spcPct val="80000"/>
              </a:lnSpc>
              <a:spcBef>
                <a:spcPts val="700"/>
              </a:spcBef>
            </a:pPr>
            <a:r>
              <a:rPr lang="fr-FR" sz="2600" dirty="0" err="1">
                <a:cs typeface="Arial"/>
              </a:rPr>
              <a:t>Acph</a:t>
            </a:r>
            <a:r>
              <a:rPr lang="fr-FR" sz="2600" dirty="0">
                <a:cs typeface="Arial"/>
              </a:rPr>
              <a:t> se révèle chez 60-70% de personnes mises dans cabine insonorisée ou portant bouchons 1 </a:t>
            </a:r>
            <a:r>
              <a:rPr lang="fr-FR" sz="2600" dirty="0" smtClean="0">
                <a:cs typeface="Arial"/>
              </a:rPr>
              <a:t>semaine</a:t>
            </a:r>
          </a:p>
          <a:p>
            <a:pPr lvl="0">
              <a:lnSpc>
                <a:spcPct val="80000"/>
              </a:lnSpc>
              <a:spcBef>
                <a:spcPts val="700"/>
              </a:spcBef>
            </a:pPr>
            <a:endParaRPr lang="fr-FR" sz="2600" dirty="0" smtClean="0">
              <a:cs typeface="Arial"/>
            </a:endParaRPr>
          </a:p>
          <a:p>
            <a:pPr>
              <a:lnSpc>
                <a:spcPct val="80000"/>
              </a:lnSpc>
              <a:spcBef>
                <a:spcPts val="700"/>
              </a:spcBef>
            </a:pPr>
            <a:r>
              <a:rPr lang="fr-FR" sz="2600" b="1" dirty="0" smtClean="0">
                <a:solidFill>
                  <a:srgbClr val="FF0000"/>
                </a:solidFill>
                <a:cs typeface="Arial"/>
              </a:rPr>
              <a:t>Aider </a:t>
            </a:r>
            <a:r>
              <a:rPr lang="fr-FR" sz="2600" b="1" dirty="0">
                <a:solidFill>
                  <a:srgbClr val="FF0000"/>
                </a:solidFill>
                <a:cs typeface="Arial"/>
              </a:rPr>
              <a:t>habituation </a:t>
            </a:r>
            <a:r>
              <a:rPr lang="fr-FR" sz="2600" b="1" dirty="0">
                <a:cs typeface="Arial"/>
              </a:rPr>
              <a:t>avant</a:t>
            </a:r>
            <a:r>
              <a:rPr lang="fr-FR" sz="2600" dirty="0">
                <a:cs typeface="Arial"/>
              </a:rPr>
              <a:t> réorganisation aires cérébrales de l’attention, des émotions et de la mémoire (</a:t>
            </a:r>
            <a:r>
              <a:rPr lang="fr-FR" sz="2600" dirty="0" smtClean="0">
                <a:cs typeface="Arial"/>
              </a:rPr>
              <a:t>comme </a:t>
            </a:r>
            <a:r>
              <a:rPr lang="fr-FR" sz="2600" dirty="0">
                <a:cs typeface="Arial"/>
              </a:rPr>
              <a:t>douleur</a:t>
            </a:r>
            <a:r>
              <a:rPr lang="fr-FR" sz="2600" dirty="0" smtClean="0">
                <a:cs typeface="Arial"/>
              </a:rPr>
              <a:t>)</a:t>
            </a:r>
          </a:p>
          <a:p>
            <a:pPr marL="0" lvl="0" indent="0">
              <a:lnSpc>
                <a:spcPct val="80000"/>
              </a:lnSpc>
              <a:spcBef>
                <a:spcPts val="700"/>
              </a:spcBef>
              <a:buNone/>
            </a:pPr>
            <a:endParaRPr lang="fr-FR" sz="2600" dirty="0">
              <a:cs typeface="Arial"/>
            </a:endParaRPr>
          </a:p>
          <a:p>
            <a:pPr>
              <a:lnSpc>
                <a:spcPct val="80000"/>
              </a:lnSpc>
              <a:spcBef>
                <a:spcPts val="700"/>
              </a:spcBef>
            </a:pPr>
            <a:r>
              <a:rPr lang="fr-FR" sz="2600" dirty="0" err="1" smtClean="0">
                <a:cs typeface="Arial"/>
              </a:rPr>
              <a:t>Acph</a:t>
            </a:r>
            <a:r>
              <a:rPr lang="fr-FR" sz="2600" dirty="0" smtClean="0">
                <a:cs typeface="Arial"/>
              </a:rPr>
              <a:t> très bien tolérés chez enfants malentendants: habituation cérébrale spontanée</a:t>
            </a:r>
          </a:p>
          <a:p>
            <a:pPr marL="114300" lvl="0" indent="0">
              <a:lnSpc>
                <a:spcPct val="80000"/>
              </a:lnSpc>
              <a:spcBef>
                <a:spcPts val="700"/>
              </a:spcBef>
              <a:buNone/>
            </a:pPr>
            <a:endParaRPr lang="fr-FR" sz="3000" dirty="0"/>
          </a:p>
          <a:p>
            <a:pPr lvl="0">
              <a:lnSpc>
                <a:spcPct val="80000"/>
              </a:lnSpc>
              <a:spcBef>
                <a:spcPts val="700"/>
              </a:spcBef>
            </a:pPr>
            <a:endParaRPr lang="fr-FR" sz="3000" dirty="0"/>
          </a:p>
        </p:txBody>
      </p:sp>
    </p:spTree>
    <p:extLst>
      <p:ext uri="{BB962C8B-B14F-4D97-AF65-F5344CB8AC3E}">
        <p14:creationId xmlns:p14="http://schemas.microsoft.com/office/powerpoint/2010/main" val="381314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sz="4000"/>
              <a:t>Acouphènes et hyperacousie</a:t>
            </a:r>
            <a:br>
              <a:rPr lang="fr-FR" sz="4000"/>
            </a:br>
            <a:r>
              <a:rPr lang="fr-FR" sz="4000"/>
              <a:t>MECANISMES</a:t>
            </a:r>
          </a:p>
        </p:txBody>
      </p:sp>
      <p:pic>
        <p:nvPicPr>
          <p:cNvPr id="3" name="Picture 2"/>
          <p:cNvPicPr>
            <a:picLocks noChangeAspect="1"/>
          </p:cNvPicPr>
          <p:nvPr/>
        </p:nvPicPr>
        <p:blipFill>
          <a:blip r:embed="rId2"/>
          <a:srcRect/>
          <a:stretch>
            <a:fillRect/>
          </a:stretch>
        </p:blipFill>
        <p:spPr>
          <a:xfrm flipH="1">
            <a:off x="2321467" y="1987100"/>
            <a:ext cx="4207867" cy="4257675"/>
          </a:xfrm>
          <a:prstGeom prst="rect">
            <a:avLst/>
          </a:prstGeom>
          <a:noFill/>
          <a:ln>
            <a:noFill/>
          </a:ln>
        </p:spPr>
      </p:pic>
      <p:sp>
        <p:nvSpPr>
          <p:cNvPr id="4" name="Rectangle 6"/>
          <p:cNvSpPr/>
          <p:nvPr/>
        </p:nvSpPr>
        <p:spPr>
          <a:xfrm>
            <a:off x="5796136" y="1994008"/>
            <a:ext cx="2736305" cy="120033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Augmentation de </a:t>
            </a:r>
            <a:r>
              <a:rPr lang="en-US" sz="1800" b="0" i="0" u="none" strike="noStrike" kern="1200" cap="none" spc="0" baseline="0" dirty="0" err="1">
                <a:solidFill>
                  <a:srgbClr val="000000"/>
                </a:solidFill>
                <a:uFillTx/>
                <a:latin typeface="Calibri"/>
              </a:rPr>
              <a:t>l’activité</a:t>
            </a:r>
            <a:r>
              <a:rPr lang="en-US" sz="1800" b="0" i="0" u="none" strike="noStrike" kern="1200" cap="none" spc="0" baseline="0" dirty="0">
                <a:solidFill>
                  <a:srgbClr val="000000"/>
                </a:solidFill>
                <a:uFillTx/>
                <a:latin typeface="Calibri"/>
              </a:rPr>
              <a:t> des </a:t>
            </a:r>
            <a:r>
              <a:rPr lang="en-US" sz="1800" b="0" i="0" u="none" strike="noStrike" kern="1200" cap="none" spc="0" baseline="0" dirty="0" err="1">
                <a:solidFill>
                  <a:srgbClr val="000000"/>
                </a:solidFill>
                <a:uFillTx/>
                <a:latin typeface="Calibri"/>
              </a:rPr>
              <a:t>centres</a:t>
            </a:r>
            <a:r>
              <a:rPr lang="en-US" sz="1800" b="0" i="0" u="none" strike="noStrike" kern="1200" cap="none" spc="0" baseline="0" dirty="0">
                <a:solidFill>
                  <a:srgbClr val="000000"/>
                </a:solidFill>
                <a:uFillTx/>
                <a:latin typeface="Calibri"/>
              </a:rPr>
              <a:t> en </a:t>
            </a:r>
            <a:r>
              <a:rPr lang="en-US" sz="1800" b="0" i="0" u="none" strike="noStrike" kern="1200" cap="none" spc="0" baseline="0" dirty="0" err="1">
                <a:solidFill>
                  <a:srgbClr val="000000"/>
                </a:solidFill>
                <a:uFillTx/>
                <a:latin typeface="Calibri"/>
              </a:rPr>
              <a:t>réaction</a:t>
            </a:r>
            <a:r>
              <a:rPr lang="en-US" sz="1800" b="0" i="0" u="none" strike="noStrike" kern="1200" cap="none" spc="0" baseline="0" dirty="0">
                <a:solidFill>
                  <a:srgbClr val="000000"/>
                </a:solidFill>
                <a:uFillTx/>
                <a:latin typeface="Calibri"/>
              </a:rPr>
              <a:t> à la </a:t>
            </a:r>
            <a:r>
              <a:rPr lang="en-US" sz="1800" b="0" i="0" u="none" strike="noStrike" kern="1200" cap="none" spc="0" baseline="0" dirty="0" err="1">
                <a:solidFill>
                  <a:srgbClr val="000000"/>
                </a:solidFill>
                <a:uFillTx/>
                <a:latin typeface="Calibri"/>
              </a:rPr>
              <a:t>perte</a:t>
            </a:r>
            <a:r>
              <a:rPr lang="en-US" sz="1800" b="0" i="0" u="none" strike="noStrike" kern="1200" cap="none" spc="0" baseline="0" dirty="0">
                <a:solidFill>
                  <a:srgbClr val="000000"/>
                </a:solidFill>
                <a:uFillTx/>
                <a:latin typeface="Calibri"/>
              </a:rPr>
              <a:t> </a:t>
            </a:r>
            <a:r>
              <a:rPr lang="en-US" sz="1800" b="0" i="0" u="none" strike="noStrike" kern="1200" cap="none" spc="0" baseline="0" dirty="0" err="1">
                <a:solidFill>
                  <a:srgbClr val="000000"/>
                </a:solidFill>
                <a:uFillTx/>
                <a:latin typeface="Calibri"/>
              </a:rPr>
              <a:t>auditive</a:t>
            </a:r>
            <a:r>
              <a:rPr lang="en-US" sz="1800" b="0" i="0" u="none" strike="noStrike" kern="1200" cap="none" spc="0" baseline="0" dirty="0">
                <a:solidFill>
                  <a:srgbClr val="000000"/>
                </a:solidFill>
                <a:uFillTx/>
                <a:latin typeface="Calibri"/>
              </a:rPr>
              <a:t> </a:t>
            </a:r>
            <a:r>
              <a:rPr lang="en-US" sz="1800" b="0" i="0" u="none" strike="noStrike" kern="1200" cap="none" spc="0" baseline="0" dirty="0" err="1">
                <a:solidFill>
                  <a:srgbClr val="000000"/>
                </a:solidFill>
                <a:uFillTx/>
                <a:latin typeface="Calibri"/>
              </a:rPr>
              <a:t>ou</a:t>
            </a:r>
            <a:r>
              <a:rPr lang="en-US" sz="1800" b="0" i="0" u="none" strike="noStrike" kern="1200" cap="none" spc="0" baseline="0" dirty="0">
                <a:solidFill>
                  <a:srgbClr val="000000"/>
                </a:solidFill>
                <a:uFillTx/>
                <a:latin typeface="Calibri"/>
              </a:rPr>
              <a:t> à </a:t>
            </a:r>
            <a:r>
              <a:rPr lang="en-US" sz="1800" b="0" i="0" u="none" strike="noStrike" kern="1200" cap="none" spc="0" baseline="0" dirty="0" err="1">
                <a:solidFill>
                  <a:srgbClr val="000000"/>
                </a:solidFill>
                <a:uFillTx/>
                <a:latin typeface="Calibri"/>
              </a:rPr>
              <a:t>l’hyper-réactivité</a:t>
            </a:r>
            <a:r>
              <a:rPr lang="en-US" sz="1800" b="0" i="0" u="none" strike="noStrike" kern="1200" cap="none" spc="0" baseline="0" dirty="0">
                <a:solidFill>
                  <a:srgbClr val="000000"/>
                </a:solidFill>
                <a:uFillTx/>
                <a:latin typeface="Calibri"/>
              </a:rPr>
              <a:t> du </a:t>
            </a:r>
            <a:r>
              <a:rPr lang="en-US" sz="1800" b="0" i="0" u="none" strike="noStrike" kern="1200" cap="none" spc="0" baseline="0" dirty="0" err="1">
                <a:solidFill>
                  <a:srgbClr val="000000"/>
                </a:solidFill>
                <a:uFillTx/>
                <a:latin typeface="Calibri"/>
              </a:rPr>
              <a:t>nerf</a:t>
            </a:r>
            <a:endParaRPr lang="fr-FR" sz="1800" b="0" i="0" u="none" strike="noStrike" kern="1200" cap="none" spc="0" baseline="0" dirty="0">
              <a:solidFill>
                <a:srgbClr val="000000"/>
              </a:solidFill>
              <a:uFillTx/>
              <a:latin typeface="Calibri"/>
            </a:endParaRPr>
          </a:p>
        </p:txBody>
      </p:sp>
      <p:sp>
        <p:nvSpPr>
          <p:cNvPr id="5" name="ZoneTexte 7"/>
          <p:cNvSpPr txBox="1"/>
          <p:nvPr/>
        </p:nvSpPr>
        <p:spPr>
          <a:xfrm>
            <a:off x="86211" y="5992904"/>
            <a:ext cx="3024332" cy="646334"/>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Perte auditive: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Lésion des cellules ciliées</a:t>
            </a:r>
          </a:p>
        </p:txBody>
      </p:sp>
      <p:cxnSp>
        <p:nvCxnSpPr>
          <p:cNvPr id="6" name="Connecteur droit avec flèche 9"/>
          <p:cNvCxnSpPr/>
          <p:nvPr/>
        </p:nvCxnSpPr>
        <p:spPr>
          <a:xfrm flipH="1">
            <a:off x="3885841" y="2996955"/>
            <a:ext cx="2016224" cy="1008107"/>
          </a:xfrm>
          <a:prstGeom prst="straightConnector1">
            <a:avLst/>
          </a:prstGeom>
          <a:noFill/>
          <a:ln w="9528">
            <a:solidFill>
              <a:srgbClr val="EC1A88"/>
            </a:solidFill>
            <a:prstDash val="solid"/>
            <a:tailEnd type="arrow"/>
          </a:ln>
        </p:spPr>
      </p:cxnSp>
      <p:cxnSp>
        <p:nvCxnSpPr>
          <p:cNvPr id="7" name="Connecteur droit avec flèche 11"/>
          <p:cNvCxnSpPr/>
          <p:nvPr/>
        </p:nvCxnSpPr>
        <p:spPr>
          <a:xfrm flipH="1">
            <a:off x="4425401" y="3013012"/>
            <a:ext cx="1629067" cy="1280086"/>
          </a:xfrm>
          <a:prstGeom prst="straightConnector1">
            <a:avLst/>
          </a:prstGeom>
          <a:noFill/>
          <a:ln w="9528">
            <a:solidFill>
              <a:srgbClr val="EC1A88"/>
            </a:solidFill>
            <a:prstDash val="solid"/>
            <a:tailEnd type="arrow"/>
          </a:ln>
        </p:spPr>
      </p:cxnSp>
      <p:cxnSp>
        <p:nvCxnSpPr>
          <p:cNvPr id="8" name="Connecteur droit avec flèche 12"/>
          <p:cNvCxnSpPr/>
          <p:nvPr/>
        </p:nvCxnSpPr>
        <p:spPr>
          <a:xfrm flipH="1">
            <a:off x="4673331" y="2996955"/>
            <a:ext cx="1516770" cy="1521735"/>
          </a:xfrm>
          <a:prstGeom prst="straightConnector1">
            <a:avLst/>
          </a:prstGeom>
          <a:noFill/>
          <a:ln w="9528">
            <a:solidFill>
              <a:srgbClr val="EC1A88"/>
            </a:solidFill>
            <a:prstDash val="solid"/>
            <a:tailEnd type="arrow"/>
          </a:ln>
        </p:spPr>
      </p:cxnSp>
      <p:cxnSp>
        <p:nvCxnSpPr>
          <p:cNvPr id="9" name="Connecteur droit avec flèche 19"/>
          <p:cNvCxnSpPr/>
          <p:nvPr/>
        </p:nvCxnSpPr>
        <p:spPr>
          <a:xfrm flipV="1">
            <a:off x="2321467" y="5756958"/>
            <a:ext cx="639394" cy="235946"/>
          </a:xfrm>
          <a:prstGeom prst="straightConnector1">
            <a:avLst/>
          </a:prstGeom>
          <a:noFill/>
          <a:ln w="9528">
            <a:solidFill>
              <a:srgbClr val="9B5FA7"/>
            </a:solidFill>
            <a:prstDash val="solid"/>
            <a:tailEnd type="arrow"/>
          </a:ln>
        </p:spPr>
      </p:cxnSp>
      <p:cxnSp>
        <p:nvCxnSpPr>
          <p:cNvPr id="10" name="Connecteur droit avec flèche 21"/>
          <p:cNvCxnSpPr/>
          <p:nvPr/>
        </p:nvCxnSpPr>
        <p:spPr>
          <a:xfrm flipH="1" flipV="1">
            <a:off x="3960291" y="5284692"/>
            <a:ext cx="1401848" cy="674205"/>
          </a:xfrm>
          <a:prstGeom prst="straightConnector1">
            <a:avLst/>
          </a:prstGeom>
          <a:noFill/>
          <a:ln w="9528">
            <a:solidFill>
              <a:srgbClr val="E8DA1E"/>
            </a:solidFill>
            <a:prstDash val="solid"/>
            <a:tailEnd type="arrow"/>
          </a:ln>
        </p:spPr>
      </p:cxnSp>
      <p:sp>
        <p:nvSpPr>
          <p:cNvPr id="11" name="Rectangle 22"/>
          <p:cNvSpPr/>
          <p:nvPr/>
        </p:nvSpPr>
        <p:spPr>
          <a:xfrm>
            <a:off x="5365603" y="5715905"/>
            <a:ext cx="2774609" cy="923333"/>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Traumatismes sonores même sans perte auditive: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Fragilisation du nerf</a:t>
            </a:r>
          </a:p>
        </p:txBody>
      </p:sp>
      <p:sp>
        <p:nvSpPr>
          <p:cNvPr id="12" name="ZoneTexte 25"/>
          <p:cNvSpPr txBox="1"/>
          <p:nvPr/>
        </p:nvSpPr>
        <p:spPr>
          <a:xfrm>
            <a:off x="161261" y="3157657"/>
            <a:ext cx="2150698" cy="1200329"/>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err="1">
                <a:solidFill>
                  <a:srgbClr val="000000"/>
                </a:solidFill>
                <a:uFillTx/>
                <a:latin typeface="Calibri"/>
              </a:rPr>
              <a:t>Hyper-réactivité</a:t>
            </a:r>
            <a:r>
              <a:rPr lang="fr-FR" sz="1800" b="0" i="0" u="none" strike="noStrike" kern="1200" cap="none" spc="0" baseline="0" dirty="0">
                <a:solidFill>
                  <a:srgbClr val="000000"/>
                </a:solidFill>
                <a:uFillTx/>
                <a:latin typeface="Calibri"/>
              </a:rPr>
              <a:t>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émotionnelle </a:t>
            </a:r>
            <a:endParaRPr lang="fr-FR" sz="1800" b="0" i="0" u="none" strike="noStrike" kern="1200" cap="none" spc="0" baseline="0" dirty="0" smtClean="0">
              <a:solidFill>
                <a:srgbClr val="000000"/>
              </a:solidFill>
              <a:uFillTx/>
              <a:latin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kern="0" dirty="0" smtClean="0">
                <a:solidFill>
                  <a:srgbClr val="000000"/>
                </a:solidFill>
                <a:latin typeface="Calibri"/>
              </a:rPr>
              <a:t>Réorganisation attentionnelle</a:t>
            </a:r>
            <a:endParaRPr lang="fr-FR" sz="1800" b="0" i="0" u="none" strike="noStrike" kern="1200" cap="none" spc="0" baseline="0" dirty="0">
              <a:solidFill>
                <a:srgbClr val="000000"/>
              </a:solidFill>
              <a:uFillTx/>
              <a:latin typeface="Calibri"/>
            </a:endParaRPr>
          </a:p>
        </p:txBody>
      </p:sp>
      <p:sp>
        <p:nvSpPr>
          <p:cNvPr id="13" name="Flèche en arc 26"/>
          <p:cNvSpPr/>
          <p:nvPr/>
        </p:nvSpPr>
        <p:spPr>
          <a:xfrm rot="16199987" flipV="1">
            <a:off x="5976782" y="3360532"/>
            <a:ext cx="3500335" cy="2197111"/>
          </a:xfrm>
          <a:custGeom>
            <a:avLst/>
            <a:gdLst>
              <a:gd name="f0" fmla="val 10800000"/>
              <a:gd name="f1" fmla="val 5400000"/>
              <a:gd name="f2" fmla="val 180"/>
              <a:gd name="f3" fmla="val w"/>
              <a:gd name="f4" fmla="val h"/>
              <a:gd name="f5" fmla="val 0"/>
              <a:gd name="f6" fmla="val 3040001"/>
              <a:gd name="f7" fmla="val 2197114"/>
              <a:gd name="f8" fmla="+- 0 0 9452449"/>
              <a:gd name="f9" fmla="val 137320"/>
              <a:gd name="f10" fmla="val 1098557"/>
              <a:gd name="f11" fmla="val 1382681"/>
              <a:gd name="f12" fmla="val 961237"/>
              <a:gd name="f13" fmla="val 9797520"/>
              <a:gd name="f14" fmla="val 2898823"/>
              <a:gd name="f15" fmla="val 717523"/>
              <a:gd name="f16" fmla="val 2765362"/>
              <a:gd name="f17" fmla="val 2349544"/>
              <a:gd name="f18" fmla="val 2441755"/>
              <a:gd name="f19" fmla="val 1108042"/>
              <a:gd name="f20" fmla="val 686598"/>
              <a:gd name="f21" fmla="val 20252449"/>
              <a:gd name="f22" fmla="+- 0 0 -180"/>
              <a:gd name="f23" fmla="+- 0 0 -450"/>
              <a:gd name="f24" fmla="+- 0 0 -540"/>
              <a:gd name="f25" fmla="+- 0 0 -630"/>
              <a:gd name="f26" fmla="*/ f3 1 3040001"/>
              <a:gd name="f27" fmla="*/ f4 1 2197114"/>
              <a:gd name="f28" fmla="+- f7 0 f5"/>
              <a:gd name="f29" fmla="+- f6 0 f5"/>
              <a:gd name="f30" fmla="*/ f22 f0 1"/>
              <a:gd name="f31" fmla="*/ f23 f0 1"/>
              <a:gd name="f32" fmla="*/ f24 f0 1"/>
              <a:gd name="f33" fmla="*/ f25 f0 1"/>
              <a:gd name="f34" fmla="*/ f29 1 3040001"/>
              <a:gd name="f35" fmla="*/ f28 1 2197114"/>
              <a:gd name="f36" fmla="*/ f30 1 f2"/>
              <a:gd name="f37" fmla="*/ f31 1 f2"/>
              <a:gd name="f38" fmla="*/ f32 1 f2"/>
              <a:gd name="f39" fmla="*/ f33 1 f2"/>
              <a:gd name="f40" fmla="*/ 274639 1 f34"/>
              <a:gd name="f41" fmla="*/ 1098557 1 f35"/>
              <a:gd name="f42" fmla="*/ 2898823 1 f34"/>
              <a:gd name="f43" fmla="*/ 717523 1 f35"/>
              <a:gd name="f44" fmla="*/ 2765362 1 f34"/>
              <a:gd name="f45" fmla="*/ 2349544 1 f34"/>
              <a:gd name="f46" fmla="*/ 542297 1 f34"/>
              <a:gd name="f47" fmla="*/ 2497704 1 f34"/>
              <a:gd name="f48" fmla="*/ 418860 1 f35"/>
              <a:gd name="f49" fmla="*/ 1778254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3040001" h="2197114">
                <a:moveTo>
                  <a:pt x="f9" y="f10"/>
                </a:moveTo>
                <a:arcTo wR="f11" hR="f12" stAng="f0" swAng="f13"/>
                <a:lnTo>
                  <a:pt x="f14" y="f15"/>
                </a:lnTo>
                <a:lnTo>
                  <a:pt x="f16" y="f10"/>
                </a:lnTo>
                <a:lnTo>
                  <a:pt x="f17" y="f15"/>
                </a:lnTo>
                <a:lnTo>
                  <a:pt x="f18" y="f15"/>
                </a:lnTo>
                <a:arcTo wR="f19" hR="f20" stAng="f21" swAng="f8"/>
                <a:close/>
              </a:path>
            </a:pathLst>
          </a:custGeom>
          <a:solidFill>
            <a:srgbClr val="9B5FA7"/>
          </a:solidFill>
          <a:ln w="25402">
            <a:solidFill>
              <a:srgbClr val="9B5FA7"/>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4" name="Flèche en arc 28"/>
          <p:cNvSpPr/>
          <p:nvPr/>
        </p:nvSpPr>
        <p:spPr>
          <a:xfrm rot="9956317" flipV="1">
            <a:off x="1997479" y="1295871"/>
            <a:ext cx="4721842" cy="2557156"/>
          </a:xfrm>
          <a:custGeom>
            <a:avLst/>
            <a:gdLst>
              <a:gd name="f0" fmla="val 10800000"/>
              <a:gd name="f1" fmla="val 5400000"/>
              <a:gd name="f2" fmla="val 180"/>
              <a:gd name="f3" fmla="val w"/>
              <a:gd name="f4" fmla="val h"/>
              <a:gd name="f5" fmla="val 0"/>
              <a:gd name="f6" fmla="val 3746152"/>
              <a:gd name="f7" fmla="val 2557154"/>
              <a:gd name="f8" fmla="+- 0 0 9450083"/>
              <a:gd name="f9" fmla="val 159822"/>
              <a:gd name="f10" fmla="val 1278577"/>
              <a:gd name="f11" fmla="val 1713254"/>
              <a:gd name="f12" fmla="val 1118755"/>
              <a:gd name="f13" fmla="val 9795917"/>
              <a:gd name="f14" fmla="val 3548665"/>
              <a:gd name="f15" fmla="val 810664"/>
              <a:gd name="f16" fmla="val 3426508"/>
              <a:gd name="f17" fmla="val 2909377"/>
              <a:gd name="f18" fmla="val 3002795"/>
              <a:gd name="f19" fmla="val 1393610"/>
              <a:gd name="f20" fmla="val 799111"/>
              <a:gd name="f21" fmla="val 20250083"/>
              <a:gd name="f22" fmla="+- 0 0 -180"/>
              <a:gd name="f23" fmla="+- 0 0 -450"/>
              <a:gd name="f24" fmla="+- 0 0 -540"/>
              <a:gd name="f25" fmla="+- 0 0 -630"/>
              <a:gd name="f26" fmla="*/ f3 1 3746152"/>
              <a:gd name="f27" fmla="*/ f4 1 2557154"/>
              <a:gd name="f28" fmla="+- f7 0 f5"/>
              <a:gd name="f29" fmla="+- f6 0 f5"/>
              <a:gd name="f30" fmla="*/ f22 f0 1"/>
              <a:gd name="f31" fmla="*/ f23 f0 1"/>
              <a:gd name="f32" fmla="*/ f24 f0 1"/>
              <a:gd name="f33" fmla="*/ f25 f0 1"/>
              <a:gd name="f34" fmla="*/ f29 1 3746152"/>
              <a:gd name="f35" fmla="*/ f28 1 2557154"/>
              <a:gd name="f36" fmla="*/ f30 1 f2"/>
              <a:gd name="f37" fmla="*/ f31 1 f2"/>
              <a:gd name="f38" fmla="*/ f32 1 f2"/>
              <a:gd name="f39" fmla="*/ f33 1 f2"/>
              <a:gd name="f40" fmla="*/ 319644 1 f34"/>
              <a:gd name="f41" fmla="*/ 1278577 1 f35"/>
              <a:gd name="f42" fmla="*/ 3548665 1 f34"/>
              <a:gd name="f43" fmla="*/ 810664 1 f35"/>
              <a:gd name="f44" fmla="*/ 3426508 1 f34"/>
              <a:gd name="f45" fmla="*/ 2909377 1 f34"/>
              <a:gd name="f46" fmla="*/ 661623 1 f34"/>
              <a:gd name="f47" fmla="*/ 3084529 1 f34"/>
              <a:gd name="f48" fmla="*/ 487498 1 f35"/>
              <a:gd name="f49" fmla="*/ 2069656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3746152" h="2557154">
                <a:moveTo>
                  <a:pt x="f9" y="f10"/>
                </a:moveTo>
                <a:arcTo wR="f11" hR="f12" stAng="f0" swAng="f13"/>
                <a:lnTo>
                  <a:pt x="f14" y="f15"/>
                </a:lnTo>
                <a:lnTo>
                  <a:pt x="f16" y="f10"/>
                </a:lnTo>
                <a:lnTo>
                  <a:pt x="f17" y="f15"/>
                </a:lnTo>
                <a:lnTo>
                  <a:pt x="f18" y="f15"/>
                </a:lnTo>
                <a:arcTo wR="f19" hR="f20" stAng="f21" swAng="f8"/>
                <a:close/>
              </a:path>
            </a:pathLst>
          </a:custGeom>
          <a:solidFill>
            <a:srgbClr val="9B5FA7"/>
          </a:solidFill>
          <a:ln w="25402">
            <a:solidFill>
              <a:srgbClr val="9B5FA7"/>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5" name="Rectangle 27"/>
          <p:cNvSpPr/>
          <p:nvPr/>
        </p:nvSpPr>
        <p:spPr>
          <a:xfrm>
            <a:off x="179512" y="1376097"/>
            <a:ext cx="1925964" cy="1200332"/>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Stress momentané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ou durable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Personnalité</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Hormones </a:t>
            </a:r>
          </a:p>
        </p:txBody>
      </p:sp>
      <p:sp>
        <p:nvSpPr>
          <p:cNvPr id="16" name="Ellipse 29"/>
          <p:cNvSpPr/>
          <p:nvPr/>
        </p:nvSpPr>
        <p:spPr>
          <a:xfrm>
            <a:off x="3600255" y="3585828"/>
            <a:ext cx="360035" cy="1344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847BF"/>
          </a:solidFill>
          <a:ln w="25402">
            <a:solidFill>
              <a:srgbClr val="7847B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17" name="Connecteur droit avec flèche 31"/>
          <p:cNvCxnSpPr/>
          <p:nvPr/>
        </p:nvCxnSpPr>
        <p:spPr>
          <a:xfrm>
            <a:off x="2321467" y="3424702"/>
            <a:ext cx="1278788" cy="147785"/>
          </a:xfrm>
          <a:prstGeom prst="straightConnector1">
            <a:avLst/>
          </a:prstGeom>
          <a:noFill/>
          <a:ln w="9528">
            <a:solidFill>
              <a:srgbClr val="7847BF"/>
            </a:solidFill>
            <a:prstDash val="solid"/>
            <a:tailEnd type="arrow"/>
          </a:ln>
        </p:spPr>
      </p:cxnSp>
      <p:cxnSp>
        <p:nvCxnSpPr>
          <p:cNvPr id="18" name="Connecteur droit avec flèche 33"/>
          <p:cNvCxnSpPr/>
          <p:nvPr/>
        </p:nvCxnSpPr>
        <p:spPr>
          <a:xfrm>
            <a:off x="1335149" y="2504221"/>
            <a:ext cx="346914" cy="670237"/>
          </a:xfrm>
          <a:prstGeom prst="straightConnector1">
            <a:avLst/>
          </a:prstGeom>
          <a:noFill/>
          <a:ln w="9528">
            <a:solidFill>
              <a:srgbClr val="7847BF"/>
            </a:solidFill>
            <a:prstDash val="solid"/>
            <a:tailEnd type="arrow"/>
          </a:ln>
        </p:spPr>
      </p:cxnSp>
      <p:sp>
        <p:nvSpPr>
          <p:cNvPr id="19" name="Flèche en arc 28"/>
          <p:cNvSpPr/>
          <p:nvPr/>
        </p:nvSpPr>
        <p:spPr>
          <a:xfrm rot="20892787" flipV="1">
            <a:off x="2064494" y="2212956"/>
            <a:ext cx="4721842" cy="2557156"/>
          </a:xfrm>
          <a:custGeom>
            <a:avLst/>
            <a:gdLst>
              <a:gd name="f0" fmla="val 10800000"/>
              <a:gd name="f1" fmla="val 5400000"/>
              <a:gd name="f2" fmla="val 180"/>
              <a:gd name="f3" fmla="val w"/>
              <a:gd name="f4" fmla="val h"/>
              <a:gd name="f5" fmla="val 0"/>
              <a:gd name="f6" fmla="val 3746152"/>
              <a:gd name="f7" fmla="val 2557154"/>
              <a:gd name="f8" fmla="+- 0 0 9450083"/>
              <a:gd name="f9" fmla="val 159822"/>
              <a:gd name="f10" fmla="val 1278577"/>
              <a:gd name="f11" fmla="val 1713254"/>
              <a:gd name="f12" fmla="val 1118755"/>
              <a:gd name="f13" fmla="val 9795917"/>
              <a:gd name="f14" fmla="val 3548665"/>
              <a:gd name="f15" fmla="val 810664"/>
              <a:gd name="f16" fmla="val 3426508"/>
              <a:gd name="f17" fmla="val 2909377"/>
              <a:gd name="f18" fmla="val 3002795"/>
              <a:gd name="f19" fmla="val 1393610"/>
              <a:gd name="f20" fmla="val 799111"/>
              <a:gd name="f21" fmla="val 20250083"/>
              <a:gd name="f22" fmla="+- 0 0 -180"/>
              <a:gd name="f23" fmla="+- 0 0 -450"/>
              <a:gd name="f24" fmla="+- 0 0 -540"/>
              <a:gd name="f25" fmla="+- 0 0 -630"/>
              <a:gd name="f26" fmla="*/ f3 1 3746152"/>
              <a:gd name="f27" fmla="*/ f4 1 2557154"/>
              <a:gd name="f28" fmla="+- f7 0 f5"/>
              <a:gd name="f29" fmla="+- f6 0 f5"/>
              <a:gd name="f30" fmla="*/ f22 f0 1"/>
              <a:gd name="f31" fmla="*/ f23 f0 1"/>
              <a:gd name="f32" fmla="*/ f24 f0 1"/>
              <a:gd name="f33" fmla="*/ f25 f0 1"/>
              <a:gd name="f34" fmla="*/ f29 1 3746152"/>
              <a:gd name="f35" fmla="*/ f28 1 2557154"/>
              <a:gd name="f36" fmla="*/ f30 1 f2"/>
              <a:gd name="f37" fmla="*/ f31 1 f2"/>
              <a:gd name="f38" fmla="*/ f32 1 f2"/>
              <a:gd name="f39" fmla="*/ f33 1 f2"/>
              <a:gd name="f40" fmla="*/ 319644 1 f34"/>
              <a:gd name="f41" fmla="*/ 1278577 1 f35"/>
              <a:gd name="f42" fmla="*/ 3548665 1 f34"/>
              <a:gd name="f43" fmla="*/ 810664 1 f35"/>
              <a:gd name="f44" fmla="*/ 3426508 1 f34"/>
              <a:gd name="f45" fmla="*/ 2909377 1 f34"/>
              <a:gd name="f46" fmla="*/ 661623 1 f34"/>
              <a:gd name="f47" fmla="*/ 3084529 1 f34"/>
              <a:gd name="f48" fmla="*/ 487498 1 f35"/>
              <a:gd name="f49" fmla="*/ 2069656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3746152" h="2557154">
                <a:moveTo>
                  <a:pt x="f9" y="f10"/>
                </a:moveTo>
                <a:arcTo wR="f11" hR="f12" stAng="f0" swAng="f13"/>
                <a:lnTo>
                  <a:pt x="f14" y="f15"/>
                </a:lnTo>
                <a:lnTo>
                  <a:pt x="f16" y="f10"/>
                </a:lnTo>
                <a:lnTo>
                  <a:pt x="f17" y="f15"/>
                </a:lnTo>
                <a:lnTo>
                  <a:pt x="f18" y="f15"/>
                </a:lnTo>
                <a:arcTo wR="f19" hR="f20" stAng="f21" swAng="f8"/>
                <a:close/>
              </a:path>
            </a:pathLst>
          </a:custGeom>
          <a:solidFill>
            <a:srgbClr val="9B5FA7"/>
          </a:solidFill>
          <a:ln w="25402">
            <a:solidFill>
              <a:srgbClr val="9B5FA7"/>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9898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p:cNvPicPr>
          <p:nvPr>
            <p:ph idx="1"/>
          </p:nvPr>
        </p:nvPicPr>
        <p:blipFill>
          <a:blip r:embed="rId2"/>
          <a:srcRect l="52943" b="63280"/>
          <a:stretch>
            <a:fillRect/>
          </a:stretch>
        </p:blipFill>
        <p:spPr>
          <a:xfrm flipH="1">
            <a:off x="3168194" y="3911784"/>
            <a:ext cx="2375556" cy="2686141"/>
          </a:xfrm>
        </p:spPr>
      </p:pic>
      <p:pic>
        <p:nvPicPr>
          <p:cNvPr id="3" name="Picture 2"/>
          <p:cNvPicPr>
            <a:picLocks noChangeAspect="1"/>
          </p:cNvPicPr>
          <p:nvPr/>
        </p:nvPicPr>
        <p:blipFill>
          <a:blip r:embed="rId2"/>
          <a:srcRect l="52943" t="36720" b="26559"/>
          <a:stretch>
            <a:fillRect/>
          </a:stretch>
        </p:blipFill>
        <p:spPr>
          <a:xfrm flipH="1">
            <a:off x="4931212" y="3801544"/>
            <a:ext cx="2448269" cy="2686178"/>
          </a:xfrm>
          <a:prstGeom prst="rect">
            <a:avLst/>
          </a:prstGeom>
          <a:noFill/>
          <a:ln>
            <a:noFill/>
          </a:ln>
        </p:spPr>
      </p:pic>
      <p:pic>
        <p:nvPicPr>
          <p:cNvPr id="4" name="Picture 2"/>
          <p:cNvPicPr>
            <a:picLocks noChangeAspect="1"/>
          </p:cNvPicPr>
          <p:nvPr/>
        </p:nvPicPr>
        <p:blipFill>
          <a:blip r:embed="rId2"/>
          <a:srcRect l="5886" r="49174" b="61100"/>
          <a:stretch>
            <a:fillRect/>
          </a:stretch>
        </p:blipFill>
        <p:spPr>
          <a:xfrm flipH="1">
            <a:off x="2699793" y="1268757"/>
            <a:ext cx="2338120" cy="2845621"/>
          </a:xfrm>
          <a:prstGeom prst="rect">
            <a:avLst/>
          </a:prstGeom>
          <a:noFill/>
          <a:ln>
            <a:noFill/>
          </a:ln>
        </p:spPr>
      </p:pic>
      <p:pic>
        <p:nvPicPr>
          <p:cNvPr id="5" name="Picture 2"/>
          <p:cNvPicPr>
            <a:picLocks noChangeAspect="1"/>
          </p:cNvPicPr>
          <p:nvPr/>
        </p:nvPicPr>
        <p:blipFill>
          <a:blip r:embed="rId2"/>
          <a:srcRect l="5886" t="36720" r="51159" b="26559"/>
          <a:stretch>
            <a:fillRect/>
          </a:stretch>
        </p:blipFill>
        <p:spPr>
          <a:xfrm flipH="1">
            <a:off x="5012813" y="1195632"/>
            <a:ext cx="2234875" cy="2686178"/>
          </a:xfrm>
          <a:prstGeom prst="rect">
            <a:avLst/>
          </a:prstGeom>
          <a:noFill/>
          <a:ln>
            <a:noFill/>
          </a:ln>
        </p:spPr>
      </p:pic>
      <p:sp>
        <p:nvSpPr>
          <p:cNvPr id="6" name="ZoneTexte 3"/>
          <p:cNvSpPr txBox="1"/>
          <p:nvPr/>
        </p:nvSpPr>
        <p:spPr>
          <a:xfrm>
            <a:off x="179515" y="2181538"/>
            <a:ext cx="3240359" cy="1354217"/>
          </a:xfrm>
          <a:prstGeom prst="rect">
            <a:avLst/>
          </a:prstGeom>
          <a:noFill/>
          <a:ln w="25402">
            <a:solidFill>
              <a:srgbClr val="F79646"/>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F79646"/>
                </a:solidFill>
                <a:uFillTx/>
                <a:latin typeface="Calibri"/>
              </a:rPr>
              <a:t>OREILLE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Enrichissement sonore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(bruit blanc, bruit sur mesure)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Appareil auditif</a:t>
            </a:r>
          </a:p>
        </p:txBody>
      </p:sp>
      <p:sp>
        <p:nvSpPr>
          <p:cNvPr id="7" name="ZoneTexte 11"/>
          <p:cNvSpPr txBox="1"/>
          <p:nvPr/>
        </p:nvSpPr>
        <p:spPr>
          <a:xfrm>
            <a:off x="7202920" y="2440890"/>
            <a:ext cx="1800197" cy="1077218"/>
          </a:xfrm>
          <a:prstGeom prst="rect">
            <a:avLst/>
          </a:prstGeom>
          <a:solidFill>
            <a:srgbClr val="FFFFFF"/>
          </a:solidFill>
          <a:ln w="25402">
            <a:solidFill>
              <a:srgbClr val="C0504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C0504D"/>
                </a:solidFill>
                <a:uFillTx/>
                <a:latin typeface="Calibri"/>
              </a:rPr>
              <a:t>STRESS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ATD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TCC, sophrologie</a:t>
            </a:r>
          </a:p>
        </p:txBody>
      </p:sp>
      <p:sp>
        <p:nvSpPr>
          <p:cNvPr id="8" name="ZoneTexte 12"/>
          <p:cNvSpPr txBox="1"/>
          <p:nvPr/>
        </p:nvSpPr>
        <p:spPr>
          <a:xfrm>
            <a:off x="1207574" y="5215106"/>
            <a:ext cx="2232251" cy="892554"/>
          </a:xfrm>
          <a:prstGeom prst="rect">
            <a:avLst/>
          </a:prstGeom>
          <a:solidFill>
            <a:srgbClr val="FFFFFF"/>
          </a:solidFill>
          <a:ln w="25402">
            <a:solidFill>
              <a:srgbClr val="4F81B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376092"/>
                </a:solidFill>
                <a:uFillTx/>
                <a:latin typeface="Calibri"/>
              </a:rPr>
              <a:t>ATM-COU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000000"/>
                </a:solidFill>
                <a:uFillTx/>
                <a:latin typeface="Calibri"/>
              </a:rPr>
              <a:t>Conseils posturaux</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000000"/>
                </a:solidFill>
                <a:uFillTx/>
                <a:latin typeface="Calibri"/>
              </a:rPr>
              <a:t>Kinésithérapie</a:t>
            </a:r>
          </a:p>
        </p:txBody>
      </p:sp>
      <p:sp>
        <p:nvSpPr>
          <p:cNvPr id="9" name="ZoneTexte 13"/>
          <p:cNvSpPr txBox="1"/>
          <p:nvPr/>
        </p:nvSpPr>
        <p:spPr>
          <a:xfrm>
            <a:off x="6367524" y="5430548"/>
            <a:ext cx="1800197" cy="646334"/>
          </a:xfrm>
          <a:prstGeom prst="rect">
            <a:avLst/>
          </a:prstGeom>
          <a:solidFill>
            <a:srgbClr val="FFFFFF"/>
          </a:solidFill>
          <a:ln w="25402">
            <a:solidFill>
              <a:srgbClr val="C0504D"/>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C0504D"/>
                </a:solidFill>
                <a:uFillTx/>
                <a:latin typeface="Calibri"/>
              </a:rPr>
              <a:t>PA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Anti-HTA</a:t>
            </a:r>
          </a:p>
        </p:txBody>
      </p:sp>
      <p:sp>
        <p:nvSpPr>
          <p:cNvPr id="10" name="Titre 3"/>
          <p:cNvSpPr txBox="1">
            <a:spLocks noGrp="1"/>
          </p:cNvSpPr>
          <p:nvPr>
            <p:ph type="title"/>
          </p:nvPr>
        </p:nvSpPr>
        <p:spPr>
          <a:xfrm>
            <a:off x="205173" y="125757"/>
            <a:ext cx="8797954" cy="1143000"/>
          </a:xfrm>
        </p:spPr>
        <p:txBody>
          <a:bodyPr/>
          <a:lstStyle/>
          <a:p>
            <a:pPr lvl="0"/>
            <a:r>
              <a:rPr lang="fr-FR" sz="3200"/>
              <a:t>HYPERACOUSIE ET ACOUPHENES</a:t>
            </a:r>
            <a:r>
              <a:rPr lang="fr-FR" sz="3600"/>
              <a:t/>
            </a:r>
            <a:br>
              <a:rPr lang="fr-FR" sz="3600"/>
            </a:br>
            <a:r>
              <a:rPr lang="fr-FR" sz="3600"/>
              <a:t>TRAITEMENT </a:t>
            </a:r>
            <a:r>
              <a:rPr lang="fr-FR" sz="4000"/>
              <a:t>PLURIDISCIPLINAIRE</a:t>
            </a:r>
          </a:p>
        </p:txBody>
      </p:sp>
      <p:sp>
        <p:nvSpPr>
          <p:cNvPr id="11" name="Rectangle 2"/>
          <p:cNvSpPr/>
          <p:nvPr/>
        </p:nvSpPr>
        <p:spPr>
          <a:xfrm>
            <a:off x="6796625" y="3801810"/>
            <a:ext cx="1827300" cy="923333"/>
          </a:xfrm>
          <a:prstGeom prst="rect">
            <a:avLst/>
          </a:prstGeom>
          <a:noFill/>
          <a:ln w="9528">
            <a:solidFill>
              <a:srgbClr val="4F6228"/>
            </a:solid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4F6228"/>
                </a:solidFill>
                <a:uFillTx/>
                <a:latin typeface="Calibri"/>
              </a:rPr>
              <a:t>SOMMEIL-SAOS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alibri"/>
              </a:rPr>
              <a:t>Activité physique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VNI</a:t>
            </a:r>
          </a:p>
        </p:txBody>
      </p:sp>
    </p:spTree>
    <p:extLst>
      <p:ext uri="{BB962C8B-B14F-4D97-AF65-F5344CB8AC3E}">
        <p14:creationId xmlns:p14="http://schemas.microsoft.com/office/powerpoint/2010/main" val="365845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oneTexte 3"/>
          <p:cNvSpPr txBox="1">
            <a:spLocks noChangeArrowheads="1"/>
          </p:cNvSpPr>
          <p:nvPr/>
        </p:nvSpPr>
        <p:spPr bwMode="auto">
          <a:xfrm>
            <a:off x="179388" y="2506663"/>
            <a:ext cx="3240087" cy="1354137"/>
          </a:xfrm>
          <a:prstGeom prst="rect">
            <a:avLst/>
          </a:prstGeom>
          <a:solidFill>
            <a:schemeClr val="bg1"/>
          </a:solidFill>
          <a:ln w="25402">
            <a:solidFill>
              <a:srgbClr val="F79646"/>
            </a:solidFill>
            <a:miter lim="800000"/>
            <a:headEnd/>
            <a:tailEnd/>
          </a:ln>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sz="2800" b="1">
                <a:solidFill>
                  <a:srgbClr val="F79646"/>
                </a:solidFill>
              </a:rPr>
              <a:t>OREILLE</a:t>
            </a:r>
          </a:p>
          <a:p>
            <a:pPr algn="ctr" eaLnBrk="1" hangingPunct="1"/>
            <a:r>
              <a:rPr lang="fr-FR">
                <a:solidFill>
                  <a:srgbClr val="000000"/>
                </a:solidFill>
              </a:rPr>
              <a:t>Enrichissement sonore</a:t>
            </a:r>
          </a:p>
          <a:p>
            <a:pPr algn="ctr" eaLnBrk="1" hangingPunct="1"/>
            <a:r>
              <a:rPr lang="fr-FR">
                <a:solidFill>
                  <a:srgbClr val="000000"/>
                </a:solidFill>
              </a:rPr>
              <a:t>(bruit blanc, bruit sur mesure)</a:t>
            </a:r>
          </a:p>
          <a:p>
            <a:pPr algn="ctr" eaLnBrk="1" hangingPunct="1"/>
            <a:r>
              <a:rPr lang="fr-FR">
                <a:solidFill>
                  <a:srgbClr val="000000"/>
                </a:solidFill>
              </a:rPr>
              <a:t>Appareil auditif</a:t>
            </a:r>
          </a:p>
        </p:txBody>
      </p:sp>
      <p:sp>
        <p:nvSpPr>
          <p:cNvPr id="18435" name="ZoneTexte 11"/>
          <p:cNvSpPr txBox="1">
            <a:spLocks noChangeArrowheads="1"/>
          </p:cNvSpPr>
          <p:nvPr/>
        </p:nvSpPr>
        <p:spPr bwMode="auto">
          <a:xfrm>
            <a:off x="7202488" y="2441575"/>
            <a:ext cx="1800225" cy="1076325"/>
          </a:xfrm>
          <a:prstGeom prst="rect">
            <a:avLst/>
          </a:prstGeom>
          <a:solidFill>
            <a:srgbClr val="FFFFFF"/>
          </a:solidFill>
          <a:ln w="25402">
            <a:solidFill>
              <a:srgbClr val="C0504D"/>
            </a:solidFill>
            <a:miter lim="800000"/>
            <a:headEnd/>
            <a:tailEnd/>
          </a:ln>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sz="2800" b="1">
                <a:solidFill>
                  <a:srgbClr val="C0504D"/>
                </a:solidFill>
              </a:rPr>
              <a:t>STRESS</a:t>
            </a:r>
          </a:p>
          <a:p>
            <a:pPr algn="ctr" eaLnBrk="1" hangingPunct="1"/>
            <a:r>
              <a:rPr lang="fr-FR">
                <a:solidFill>
                  <a:srgbClr val="000000"/>
                </a:solidFill>
              </a:rPr>
              <a:t>ATD</a:t>
            </a:r>
          </a:p>
          <a:p>
            <a:pPr algn="ctr" eaLnBrk="1" hangingPunct="1"/>
            <a:r>
              <a:rPr lang="fr-FR">
                <a:solidFill>
                  <a:srgbClr val="000000"/>
                </a:solidFill>
              </a:rPr>
              <a:t>TCC, sophrologie</a:t>
            </a:r>
          </a:p>
        </p:txBody>
      </p:sp>
      <p:sp>
        <p:nvSpPr>
          <p:cNvPr id="18436" name="ZoneTexte 12"/>
          <p:cNvSpPr txBox="1">
            <a:spLocks noChangeArrowheads="1"/>
          </p:cNvSpPr>
          <p:nvPr/>
        </p:nvSpPr>
        <p:spPr bwMode="auto">
          <a:xfrm>
            <a:off x="1476375" y="4395788"/>
            <a:ext cx="2232025" cy="892175"/>
          </a:xfrm>
          <a:prstGeom prst="rect">
            <a:avLst/>
          </a:prstGeom>
          <a:solidFill>
            <a:srgbClr val="FFFFFF"/>
          </a:solidFill>
          <a:ln w="25402">
            <a:solidFill>
              <a:srgbClr val="4F81BD"/>
            </a:solidFill>
            <a:miter lim="800000"/>
            <a:headEnd/>
            <a:tailEnd/>
          </a:ln>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solidFill>
                  <a:srgbClr val="376092"/>
                </a:solidFill>
              </a:rPr>
              <a:t>ATM-COU</a:t>
            </a:r>
          </a:p>
          <a:p>
            <a:pPr algn="ctr" eaLnBrk="1" hangingPunct="1"/>
            <a:r>
              <a:rPr lang="fr-FR" sz="1600">
                <a:solidFill>
                  <a:srgbClr val="000000"/>
                </a:solidFill>
              </a:rPr>
              <a:t>Conseils posturaux</a:t>
            </a:r>
          </a:p>
          <a:p>
            <a:pPr algn="ctr" eaLnBrk="1" hangingPunct="1"/>
            <a:r>
              <a:rPr lang="fr-FR" sz="1600">
                <a:solidFill>
                  <a:srgbClr val="000000"/>
                </a:solidFill>
              </a:rPr>
              <a:t>Kinésithérapie</a:t>
            </a:r>
          </a:p>
        </p:txBody>
      </p:sp>
      <p:sp>
        <p:nvSpPr>
          <p:cNvPr id="18437" name="ZoneTexte 13"/>
          <p:cNvSpPr txBox="1">
            <a:spLocks noChangeArrowheads="1"/>
          </p:cNvSpPr>
          <p:nvPr/>
        </p:nvSpPr>
        <p:spPr bwMode="auto">
          <a:xfrm>
            <a:off x="5129213" y="4703763"/>
            <a:ext cx="1800225" cy="646112"/>
          </a:xfrm>
          <a:prstGeom prst="rect">
            <a:avLst/>
          </a:prstGeom>
          <a:solidFill>
            <a:srgbClr val="FFFFFF"/>
          </a:solidFill>
          <a:ln w="25402">
            <a:solidFill>
              <a:srgbClr val="C0504D"/>
            </a:solidFill>
            <a:miter lim="800000"/>
            <a:headEnd/>
            <a:tailEnd/>
          </a:ln>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b="1">
                <a:solidFill>
                  <a:srgbClr val="C0504D"/>
                </a:solidFill>
              </a:rPr>
              <a:t>PA</a:t>
            </a:r>
          </a:p>
          <a:p>
            <a:pPr algn="ctr" eaLnBrk="1" hangingPunct="1"/>
            <a:r>
              <a:rPr lang="fr-FR">
                <a:solidFill>
                  <a:srgbClr val="000000"/>
                </a:solidFill>
              </a:rPr>
              <a:t>Anti-HTA</a:t>
            </a:r>
          </a:p>
        </p:txBody>
      </p:sp>
      <p:sp>
        <p:nvSpPr>
          <p:cNvPr id="6" name="Titre 3"/>
          <p:cNvSpPr txBox="1">
            <a:spLocks noGrp="1"/>
          </p:cNvSpPr>
          <p:nvPr>
            <p:ph type="title"/>
          </p:nvPr>
        </p:nvSpPr>
        <p:spPr>
          <a:xfrm>
            <a:off x="204788" y="125413"/>
            <a:ext cx="8797925" cy="1143000"/>
          </a:xfrm>
        </p:spPr>
        <p:txBody>
          <a:bodyPr/>
          <a:lstStyle/>
          <a:p>
            <a:pPr>
              <a:defRPr/>
            </a:pPr>
            <a:r>
              <a:rPr sz="3200" dirty="0">
                <a:solidFill>
                  <a:schemeClr val="tx2"/>
                </a:solidFill>
              </a:rPr>
              <a:t>HYPERACOUSIE ET ACOUPHENES</a:t>
            </a:r>
            <a:r>
              <a:rPr sz="3600" dirty="0">
                <a:solidFill>
                  <a:schemeClr val="tx2"/>
                </a:solidFill>
              </a:rPr>
              <a:t/>
            </a:r>
            <a:br>
              <a:rPr sz="3600" dirty="0">
                <a:solidFill>
                  <a:schemeClr val="tx2"/>
                </a:solidFill>
              </a:rPr>
            </a:br>
            <a:r>
              <a:rPr sz="3600" dirty="0">
                <a:solidFill>
                  <a:schemeClr val="tx2"/>
                </a:solidFill>
              </a:rPr>
              <a:t>TRAITEMENT </a:t>
            </a:r>
            <a:r>
              <a:rPr sz="4000" dirty="0">
                <a:solidFill>
                  <a:schemeClr val="tx2"/>
                </a:solidFill>
              </a:rPr>
              <a:t>PLURIDISCIPLINAIRE</a:t>
            </a:r>
          </a:p>
        </p:txBody>
      </p:sp>
      <p:sp>
        <p:nvSpPr>
          <p:cNvPr id="18439" name="Rectangle 2"/>
          <p:cNvSpPr>
            <a:spLocks noChangeArrowheads="1"/>
          </p:cNvSpPr>
          <p:nvPr/>
        </p:nvSpPr>
        <p:spPr bwMode="auto">
          <a:xfrm>
            <a:off x="6796088" y="3802063"/>
            <a:ext cx="1827212" cy="922337"/>
          </a:xfrm>
          <a:prstGeom prst="rect">
            <a:avLst/>
          </a:prstGeom>
          <a:solidFill>
            <a:schemeClr val="bg1"/>
          </a:solidFill>
          <a:ln w="9528">
            <a:solidFill>
              <a:srgbClr val="4F6228"/>
            </a:solidFill>
            <a:miter lim="800000"/>
            <a:headEnd/>
            <a:tailEnd/>
          </a:ln>
        </p:spPr>
        <p:txBody>
          <a:bodyPr wrap="none" anchorCtr="1">
            <a:spAutoFit/>
          </a:bodyPr>
          <a:lstStyle/>
          <a:p>
            <a:pPr algn="ctr"/>
            <a:r>
              <a:rPr lang="fr-FR">
                <a:solidFill>
                  <a:srgbClr val="4F6228"/>
                </a:solidFill>
              </a:rPr>
              <a:t>SOMMEIL-SAOS</a:t>
            </a:r>
          </a:p>
          <a:p>
            <a:pPr algn="ctr"/>
            <a:r>
              <a:rPr lang="fr-FR" b="1">
                <a:solidFill>
                  <a:srgbClr val="000000"/>
                </a:solidFill>
              </a:rPr>
              <a:t>Activité physique</a:t>
            </a:r>
          </a:p>
          <a:p>
            <a:pPr algn="ctr"/>
            <a:r>
              <a:rPr lang="fr-FR">
                <a:solidFill>
                  <a:srgbClr val="000000"/>
                </a:solidFill>
              </a:rPr>
              <a:t>VNI</a:t>
            </a:r>
          </a:p>
        </p:txBody>
      </p:sp>
      <p:sp>
        <p:nvSpPr>
          <p:cNvPr id="18440" name="Ellipse 1"/>
          <p:cNvSpPr>
            <a:spLocks/>
          </p:cNvSpPr>
          <p:nvPr/>
        </p:nvSpPr>
        <p:spPr bwMode="auto">
          <a:xfrm>
            <a:off x="33338" y="1266825"/>
            <a:ext cx="9144000" cy="4610100"/>
          </a:xfrm>
          <a:custGeom>
            <a:avLst/>
            <a:gdLst>
              <a:gd name="T0" fmla="*/ 4572000 w 9144000"/>
              <a:gd name="T1" fmla="*/ 0 h 4610624"/>
              <a:gd name="T2" fmla="*/ 9144000 w 9144000"/>
              <a:gd name="T3" fmla="*/ 2304788 h 4610624"/>
              <a:gd name="T4" fmla="*/ 4572000 w 9144000"/>
              <a:gd name="T5" fmla="*/ 4609576 h 4610624"/>
              <a:gd name="T6" fmla="*/ 0 w 9144000"/>
              <a:gd name="T7" fmla="*/ 2304788 h 4610624"/>
              <a:gd name="T8" fmla="*/ 1339108 w 9144000"/>
              <a:gd name="T9" fmla="*/ 675056 h 4610624"/>
              <a:gd name="T10" fmla="*/ 1339108 w 9144000"/>
              <a:gd name="T11" fmla="*/ 3934520 h 4610624"/>
              <a:gd name="T12" fmla="*/ 7804892 w 9144000"/>
              <a:gd name="T13" fmla="*/ 3934520 h 4610624"/>
              <a:gd name="T14" fmla="*/ 7804892 w 9144000"/>
              <a:gd name="T15" fmla="*/ 675056 h 461062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39108 w 9144000"/>
              <a:gd name="T25" fmla="*/ 675210 h 4610624"/>
              <a:gd name="T26" fmla="*/ 7804892 w 9144000"/>
              <a:gd name="T27" fmla="*/ 3935414 h 4610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4610624">
                <a:moveTo>
                  <a:pt x="0" y="2305312"/>
                </a:moveTo>
                <a:lnTo>
                  <a:pt x="0" y="2305312"/>
                </a:lnTo>
                <a:cubicBezTo>
                  <a:pt x="0" y="3578500"/>
                  <a:pt x="2046954" y="4610623"/>
                  <a:pt x="4571999" y="4610624"/>
                </a:cubicBezTo>
                <a:cubicBezTo>
                  <a:pt x="7097045" y="4610624"/>
                  <a:pt x="9144000" y="3578500"/>
                  <a:pt x="9144000" y="2305312"/>
                </a:cubicBezTo>
                <a:cubicBezTo>
                  <a:pt x="9144000" y="1032123"/>
                  <a:pt x="7097045" y="0"/>
                  <a:pt x="4572000" y="0"/>
                </a:cubicBezTo>
                <a:cubicBezTo>
                  <a:pt x="2046954" y="0"/>
                  <a:pt x="0" y="1032123"/>
                  <a:pt x="0" y="2305312"/>
                </a:cubicBezTo>
                <a:close/>
              </a:path>
            </a:pathLst>
          </a:custGeom>
          <a:noFill/>
          <a:ln w="25402">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1"/>
          <a:lstStyle/>
          <a:p>
            <a:endParaRPr lang="fr-FR"/>
          </a:p>
        </p:txBody>
      </p:sp>
      <p:sp>
        <p:nvSpPr>
          <p:cNvPr id="17417" name="Rectangle 4"/>
          <p:cNvSpPr>
            <a:spLocks noChangeArrowheads="1"/>
          </p:cNvSpPr>
          <p:nvPr/>
        </p:nvSpPr>
        <p:spPr bwMode="auto">
          <a:xfrm>
            <a:off x="2843213" y="16129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p>
            <a:pPr algn="ctr">
              <a:defRPr/>
            </a:pPr>
            <a:r>
              <a:rPr lang="fr-FR" sz="2400" b="1" dirty="0">
                <a:solidFill>
                  <a:schemeClr val="accent6"/>
                </a:solidFill>
              </a:rPr>
              <a:t>Pas de médicament miracle !</a:t>
            </a:r>
          </a:p>
          <a:p>
            <a:pPr algn="ctr">
              <a:defRPr/>
            </a:pPr>
            <a:r>
              <a:rPr lang="fr-FR" sz="2400" b="1" dirty="0">
                <a:solidFill>
                  <a:schemeClr val="accent6"/>
                </a:solidFill>
              </a:rPr>
              <a:t>Prendre en compte</a:t>
            </a:r>
          </a:p>
          <a:p>
            <a:pPr algn="ctr">
              <a:defRPr/>
            </a:pPr>
            <a:r>
              <a:rPr lang="fr-FR" sz="2400" b="1" dirty="0">
                <a:solidFill>
                  <a:schemeClr val="accent6"/>
                </a:solidFill>
              </a:rPr>
              <a:t>tous les aspects !</a:t>
            </a:r>
          </a:p>
          <a:p>
            <a:pPr marL="137160" algn="ctr" fontAlgn="auto">
              <a:spcAft>
                <a:spcPts val="0"/>
              </a:spcAft>
              <a:defRPr/>
            </a:pPr>
            <a:r>
              <a:rPr lang="fr-FR" sz="2400" dirty="0">
                <a:solidFill>
                  <a:schemeClr val="accent1">
                    <a:lumMod val="40000"/>
                    <a:lumOff val="60000"/>
                  </a:schemeClr>
                </a:solidFill>
                <a:latin typeface="Arial" pitchFamily="34"/>
                <a:cs typeface="Arial" pitchFamily="34"/>
              </a:rPr>
              <a:t>Empathie</a:t>
            </a:r>
          </a:p>
          <a:p>
            <a:pPr marL="137160" algn="ctr" fontAlgn="auto">
              <a:spcAft>
                <a:spcPts val="0"/>
              </a:spcAft>
              <a:buFont typeface="Wingdings 2"/>
              <a:buNone/>
              <a:defRPr/>
            </a:pPr>
            <a:r>
              <a:rPr lang="fr-FR" sz="2400" dirty="0">
                <a:solidFill>
                  <a:schemeClr val="tx2">
                    <a:lumMod val="20000"/>
                    <a:lumOff val="80000"/>
                  </a:schemeClr>
                </a:solidFill>
                <a:latin typeface="Arial" pitchFamily="34"/>
                <a:cs typeface="Arial" pitchFamily="34"/>
              </a:rPr>
              <a:t>Explications</a:t>
            </a:r>
            <a:r>
              <a:rPr lang="fr-FR" sz="2400" dirty="0">
                <a:latin typeface="Arial" pitchFamily="34"/>
                <a:cs typeface="Arial" pitchFamily="34"/>
              </a:rPr>
              <a:t> </a:t>
            </a:r>
            <a:r>
              <a:rPr lang="fr-FR" sz="2400" dirty="0">
                <a:solidFill>
                  <a:schemeClr val="accent1">
                    <a:lumMod val="40000"/>
                    <a:lumOff val="60000"/>
                  </a:schemeClr>
                </a:solidFill>
                <a:latin typeface="Arial" pitchFamily="34"/>
                <a:cs typeface="Arial" pitchFamily="34"/>
              </a:rPr>
              <a:t>mécanismes et probabilité de l’habituation</a:t>
            </a:r>
          </a:p>
          <a:p>
            <a:pPr algn="ctr">
              <a:defRPr/>
            </a:pPr>
            <a:r>
              <a:rPr lang="fr-FR" sz="2400" b="1" dirty="0">
                <a:solidFill>
                  <a:schemeClr val="accent6"/>
                </a:solidFill>
              </a:rPr>
              <a:t>Rééducation (x mois)</a:t>
            </a:r>
          </a:p>
          <a:p>
            <a:pPr algn="ctr">
              <a:defRPr/>
            </a:pPr>
            <a:r>
              <a:rPr lang="fr-FR" sz="2400" b="1" dirty="0">
                <a:solidFill>
                  <a:schemeClr val="accent6"/>
                </a:solidFill>
              </a:rPr>
              <a:t>Efficacité</a:t>
            </a:r>
          </a:p>
        </p:txBody>
      </p:sp>
    </p:spTree>
    <p:extLst>
      <p:ext uri="{BB962C8B-B14F-4D97-AF65-F5344CB8AC3E}">
        <p14:creationId xmlns:p14="http://schemas.microsoft.com/office/powerpoint/2010/main" val="22294681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Dans quel ordre?….</a:t>
            </a:r>
          </a:p>
        </p:txBody>
      </p:sp>
      <p:sp>
        <p:nvSpPr>
          <p:cNvPr id="3" name="Espace réservé du contenu 2"/>
          <p:cNvSpPr txBox="1">
            <a:spLocks noGrp="1"/>
          </p:cNvSpPr>
          <p:nvPr>
            <p:ph idx="1"/>
          </p:nvPr>
        </p:nvSpPr>
        <p:spPr/>
        <p:txBody>
          <a:bodyPr/>
          <a:lstStyle/>
          <a:p>
            <a:pPr lvl="0">
              <a:lnSpc>
                <a:spcPct val="90000"/>
              </a:lnSpc>
            </a:pPr>
            <a:r>
              <a:rPr lang="fr-FR" b="1" dirty="0" err="1">
                <a:solidFill>
                  <a:srgbClr val="FF0000"/>
                </a:solidFill>
              </a:rPr>
              <a:t>Consult</a:t>
            </a:r>
            <a:r>
              <a:rPr lang="fr-FR" b="1" dirty="0">
                <a:solidFill>
                  <a:srgbClr val="FF0000"/>
                </a:solidFill>
              </a:rPr>
              <a:t> 1:</a:t>
            </a:r>
          </a:p>
          <a:p>
            <a:pPr lvl="1">
              <a:lnSpc>
                <a:spcPct val="90000"/>
              </a:lnSpc>
            </a:pPr>
            <a:r>
              <a:rPr lang="fr-FR" dirty="0"/>
              <a:t>Repérer pathologies ORL relevant d’un </a:t>
            </a:r>
            <a:r>
              <a:rPr lang="fr-FR" dirty="0" err="1"/>
              <a:t>ttt</a:t>
            </a:r>
            <a:r>
              <a:rPr lang="fr-FR" dirty="0"/>
              <a:t> rapide</a:t>
            </a:r>
          </a:p>
          <a:p>
            <a:pPr lvl="1">
              <a:lnSpc>
                <a:spcPct val="90000"/>
              </a:lnSpc>
            </a:pPr>
            <a:r>
              <a:rPr lang="fr-FR" dirty="0"/>
              <a:t>Apaiser +++, </a:t>
            </a:r>
          </a:p>
          <a:p>
            <a:pPr lvl="1">
              <a:lnSpc>
                <a:spcPct val="90000"/>
              </a:lnSpc>
            </a:pPr>
            <a:r>
              <a:rPr lang="fr-FR" dirty="0"/>
              <a:t>orienter attention (sophrologie), </a:t>
            </a:r>
          </a:p>
          <a:p>
            <a:pPr lvl="1">
              <a:lnSpc>
                <a:spcPct val="90000"/>
              </a:lnSpc>
            </a:pPr>
            <a:r>
              <a:rPr lang="fr-FR" dirty="0"/>
              <a:t>enrichir environnement sonore (bruits nature)</a:t>
            </a:r>
          </a:p>
          <a:p>
            <a:pPr lvl="0">
              <a:lnSpc>
                <a:spcPct val="90000"/>
              </a:lnSpc>
            </a:pPr>
            <a:r>
              <a:rPr lang="fr-FR" b="1" dirty="0" err="1">
                <a:solidFill>
                  <a:srgbClr val="FF0000"/>
                </a:solidFill>
              </a:rPr>
              <a:t>Consult</a:t>
            </a:r>
            <a:r>
              <a:rPr lang="fr-FR" b="1" dirty="0">
                <a:solidFill>
                  <a:srgbClr val="FF0000"/>
                </a:solidFill>
              </a:rPr>
              <a:t> 2</a:t>
            </a:r>
            <a:r>
              <a:rPr lang="fr-FR" dirty="0"/>
              <a:t>: </a:t>
            </a:r>
          </a:p>
          <a:p>
            <a:pPr lvl="1">
              <a:lnSpc>
                <a:spcPct val="90000"/>
              </a:lnSpc>
            </a:pPr>
            <a:r>
              <a:rPr lang="fr-FR" dirty="0"/>
              <a:t> Repérer les mécanismes </a:t>
            </a:r>
            <a:r>
              <a:rPr lang="fr-FR" dirty="0" smtClean="0"/>
              <a:t>d’entretien:</a:t>
            </a:r>
          </a:p>
          <a:p>
            <a:pPr lvl="2">
              <a:lnSpc>
                <a:spcPct val="90000"/>
              </a:lnSpc>
            </a:pPr>
            <a:r>
              <a:rPr lang="fr-FR" dirty="0">
                <a:solidFill>
                  <a:srgbClr val="0000FF"/>
                </a:solidFill>
              </a:rPr>
              <a:t>ORL</a:t>
            </a:r>
            <a:r>
              <a:rPr lang="fr-FR" dirty="0"/>
              <a:t> pour audio + </a:t>
            </a:r>
            <a:r>
              <a:rPr lang="fr-FR" dirty="0" err="1"/>
              <a:t>tympano</a:t>
            </a:r>
            <a:r>
              <a:rPr lang="fr-FR" dirty="0"/>
              <a:t>, </a:t>
            </a:r>
            <a:r>
              <a:rPr lang="fr-FR" dirty="0">
                <a:solidFill>
                  <a:srgbClr val="0000FF"/>
                </a:solidFill>
              </a:rPr>
              <a:t>kiné</a:t>
            </a:r>
            <a:r>
              <a:rPr lang="fr-FR" dirty="0"/>
              <a:t>, </a:t>
            </a:r>
            <a:r>
              <a:rPr lang="fr-FR" dirty="0">
                <a:solidFill>
                  <a:srgbClr val="0000FF"/>
                </a:solidFill>
              </a:rPr>
              <a:t>bilan sommeil</a:t>
            </a:r>
          </a:p>
          <a:p>
            <a:pPr lvl="1">
              <a:lnSpc>
                <a:spcPct val="90000"/>
              </a:lnSpc>
            </a:pPr>
            <a:r>
              <a:rPr lang="fr-FR" dirty="0" smtClean="0"/>
              <a:t> </a:t>
            </a:r>
            <a:r>
              <a:rPr lang="fr-FR" dirty="0"/>
              <a:t>Professionnaliser: TCC ou psychiatre, audioprothésiste</a:t>
            </a:r>
          </a:p>
          <a:p>
            <a:pPr marL="411480" lvl="1" indent="0">
              <a:lnSpc>
                <a:spcPct val="90000"/>
              </a:lnSpc>
              <a:buNone/>
            </a:pPr>
            <a:endParaRPr lang="fr-FR" dirty="0"/>
          </a:p>
        </p:txBody>
      </p:sp>
    </p:spTree>
    <p:extLst>
      <p:ext uri="{BB962C8B-B14F-4D97-AF65-F5344CB8AC3E}">
        <p14:creationId xmlns:p14="http://schemas.microsoft.com/office/powerpoint/2010/main" val="132001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Traitements</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a:solidFill>
                  <a:srgbClr val="FF0000"/>
                </a:solidFill>
              </a:rPr>
              <a:t> </a:t>
            </a:r>
            <a:r>
              <a:rPr lang="fr-FR" b="1" dirty="0" smtClean="0">
                <a:solidFill>
                  <a:srgbClr val="FF0000"/>
                </a:solidFill>
              </a:rPr>
              <a:t>            Pas de médicament pour guérir un acouphène.</a:t>
            </a:r>
          </a:p>
          <a:p>
            <a:r>
              <a:rPr lang="fr-FR" dirty="0" smtClean="0">
                <a:solidFill>
                  <a:srgbClr val="3366FF"/>
                </a:solidFill>
              </a:rPr>
              <a:t>Vasodilatateur ?</a:t>
            </a:r>
          </a:p>
          <a:p>
            <a:r>
              <a:rPr lang="fr-FR" dirty="0" smtClean="0">
                <a:solidFill>
                  <a:srgbClr val="3366FF"/>
                </a:solidFill>
              </a:rPr>
              <a:t>Anxiolytique ?</a:t>
            </a:r>
          </a:p>
          <a:p>
            <a:r>
              <a:rPr lang="fr-FR" dirty="0" smtClean="0">
                <a:solidFill>
                  <a:srgbClr val="3366FF"/>
                </a:solidFill>
              </a:rPr>
              <a:t>Antidépresseur ? Antiépileptiques ? </a:t>
            </a:r>
          </a:p>
          <a:p>
            <a:r>
              <a:rPr lang="fr-FR" dirty="0" smtClean="0">
                <a:solidFill>
                  <a:srgbClr val="3366FF"/>
                </a:solidFill>
              </a:rPr>
              <a:t>Habituation </a:t>
            </a:r>
            <a:r>
              <a:rPr lang="fr-FR" dirty="0" smtClean="0">
                <a:solidFill>
                  <a:srgbClr val="3366FF"/>
                </a:solidFill>
                <a:sym typeface="Wingdings"/>
              </a:rPr>
              <a:t> TCC</a:t>
            </a:r>
            <a:endParaRPr lang="fr-FR" dirty="0" smtClean="0">
              <a:solidFill>
                <a:srgbClr val="3366FF"/>
              </a:solidFill>
            </a:endParaRPr>
          </a:p>
          <a:p>
            <a:r>
              <a:rPr lang="fr-FR" dirty="0" smtClean="0">
                <a:solidFill>
                  <a:srgbClr val="3366FF"/>
                </a:solidFill>
              </a:rPr>
              <a:t>Générateur de bruit</a:t>
            </a:r>
          </a:p>
          <a:p>
            <a:r>
              <a:rPr lang="fr-FR" dirty="0" smtClean="0">
                <a:solidFill>
                  <a:srgbClr val="3366FF"/>
                </a:solidFill>
              </a:rPr>
              <a:t>Prothèse auditive ? </a:t>
            </a:r>
          </a:p>
          <a:p>
            <a:r>
              <a:rPr lang="fr-FR" dirty="0" smtClean="0">
                <a:solidFill>
                  <a:srgbClr val="3366FF"/>
                </a:solidFill>
              </a:rPr>
              <a:t>Stimulation magnétique </a:t>
            </a:r>
            <a:r>
              <a:rPr lang="fr-FR" dirty="0" err="1" smtClean="0">
                <a:solidFill>
                  <a:srgbClr val="3366FF"/>
                </a:solidFill>
              </a:rPr>
              <a:t>transcranienne</a:t>
            </a:r>
            <a:r>
              <a:rPr lang="fr-FR" dirty="0" smtClean="0">
                <a:solidFill>
                  <a:srgbClr val="3366FF"/>
                </a:solidFill>
              </a:rPr>
              <a:t> du cortex auditif ?</a:t>
            </a:r>
          </a:p>
        </p:txBody>
      </p:sp>
    </p:spTree>
    <p:extLst>
      <p:ext uri="{BB962C8B-B14F-4D97-AF65-F5344CB8AC3E}">
        <p14:creationId xmlns:p14="http://schemas.microsoft.com/office/powerpoint/2010/main" val="37360777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Traitements</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b="1" dirty="0">
                <a:solidFill>
                  <a:srgbClr val="FF0000"/>
                </a:solidFill>
              </a:rPr>
              <a:t> </a:t>
            </a:r>
            <a:r>
              <a:rPr lang="fr-FR" b="1" dirty="0" smtClean="0">
                <a:solidFill>
                  <a:srgbClr val="FF0000"/>
                </a:solidFill>
              </a:rPr>
              <a:t>            Pas de médicament pour guérir un acouphène.</a:t>
            </a:r>
          </a:p>
          <a:p>
            <a:r>
              <a:rPr lang="fr-FR" dirty="0" smtClean="0">
                <a:solidFill>
                  <a:srgbClr val="3366FF"/>
                </a:solidFill>
              </a:rPr>
              <a:t>Vasodilatateur ? </a:t>
            </a:r>
            <a:r>
              <a:rPr lang="fr-FR" dirty="0" smtClean="0">
                <a:solidFill>
                  <a:srgbClr val="FF0000"/>
                </a:solidFill>
              </a:rPr>
              <a:t>~ placebo</a:t>
            </a:r>
          </a:p>
          <a:p>
            <a:r>
              <a:rPr lang="fr-FR" dirty="0" smtClean="0">
                <a:solidFill>
                  <a:srgbClr val="3366FF"/>
                </a:solidFill>
              </a:rPr>
              <a:t>Anxiolytique </a:t>
            </a:r>
            <a:r>
              <a:rPr lang="fr-FR" dirty="0">
                <a:solidFill>
                  <a:srgbClr val="3366FF"/>
                </a:solidFill>
              </a:rPr>
              <a:t>? Antidépresseur ? </a:t>
            </a:r>
            <a:r>
              <a:rPr lang="fr-FR" dirty="0">
                <a:solidFill>
                  <a:srgbClr val="FF0000"/>
                </a:solidFill>
              </a:rPr>
              <a:t>Si </a:t>
            </a:r>
            <a:r>
              <a:rPr lang="fr-FR" dirty="0" err="1" smtClean="0">
                <a:solidFill>
                  <a:srgbClr val="FF0000"/>
                </a:solidFill>
              </a:rPr>
              <a:t>tb</a:t>
            </a:r>
            <a:r>
              <a:rPr lang="fr-FR" dirty="0" smtClean="0">
                <a:solidFill>
                  <a:srgbClr val="FF0000"/>
                </a:solidFill>
              </a:rPr>
              <a:t> </a:t>
            </a:r>
            <a:r>
              <a:rPr lang="fr-FR" dirty="0" err="1" smtClean="0">
                <a:solidFill>
                  <a:srgbClr val="FF0000"/>
                </a:solidFill>
              </a:rPr>
              <a:t>anxio</a:t>
            </a:r>
            <a:r>
              <a:rPr lang="fr-FR" dirty="0" smtClean="0">
                <a:solidFill>
                  <a:srgbClr val="FF0000"/>
                </a:solidFill>
              </a:rPr>
              <a:t>/dépressif </a:t>
            </a:r>
          </a:p>
          <a:p>
            <a:r>
              <a:rPr lang="fr-FR" dirty="0" smtClean="0">
                <a:solidFill>
                  <a:srgbClr val="3366FF"/>
                </a:solidFill>
              </a:rPr>
              <a:t>Antiépileptiques ? </a:t>
            </a:r>
            <a:r>
              <a:rPr lang="fr-FR" dirty="0" smtClean="0">
                <a:solidFill>
                  <a:srgbClr val="FF0000"/>
                </a:solidFill>
              </a:rPr>
              <a:t>NON</a:t>
            </a:r>
            <a:r>
              <a:rPr lang="fr-FR" dirty="0" smtClean="0">
                <a:solidFill>
                  <a:srgbClr val="3366FF"/>
                </a:solidFill>
              </a:rPr>
              <a:t> car hors AMM ! maniement trop délicat. </a:t>
            </a:r>
            <a:r>
              <a:rPr lang="fr-FR" dirty="0" smtClean="0">
                <a:solidFill>
                  <a:srgbClr val="FF0000"/>
                </a:solidFill>
              </a:rPr>
              <a:t>Attention à la iatrogénie surtout chez les personnes âgées ! </a:t>
            </a:r>
          </a:p>
          <a:p>
            <a:r>
              <a:rPr lang="fr-FR" dirty="0" smtClean="0">
                <a:solidFill>
                  <a:srgbClr val="3366FF"/>
                </a:solidFill>
              </a:rPr>
              <a:t>Habituation </a:t>
            </a:r>
            <a:r>
              <a:rPr lang="fr-FR" dirty="0" smtClean="0">
                <a:solidFill>
                  <a:srgbClr val="3366FF"/>
                </a:solidFill>
                <a:sym typeface="Wingdings"/>
              </a:rPr>
              <a:t> TCC</a:t>
            </a:r>
            <a:endParaRPr lang="fr-FR" dirty="0" smtClean="0">
              <a:solidFill>
                <a:srgbClr val="3366FF"/>
              </a:solidFill>
            </a:endParaRPr>
          </a:p>
          <a:p>
            <a:r>
              <a:rPr lang="fr-FR" dirty="0" smtClean="0">
                <a:solidFill>
                  <a:srgbClr val="3366FF"/>
                </a:solidFill>
              </a:rPr>
              <a:t>Générateur de bruit</a:t>
            </a:r>
          </a:p>
          <a:p>
            <a:r>
              <a:rPr lang="fr-FR" dirty="0" smtClean="0">
                <a:solidFill>
                  <a:srgbClr val="3366FF"/>
                </a:solidFill>
              </a:rPr>
              <a:t>Prothèse auditive ? </a:t>
            </a:r>
            <a:r>
              <a:rPr lang="fr-FR" dirty="0" smtClean="0">
                <a:solidFill>
                  <a:schemeClr val="tx1"/>
                </a:solidFill>
              </a:rPr>
              <a:t>Si </a:t>
            </a:r>
            <a:r>
              <a:rPr lang="fr-FR" dirty="0" err="1" smtClean="0">
                <a:solidFill>
                  <a:schemeClr val="tx1"/>
                </a:solidFill>
              </a:rPr>
              <a:t>presbyacousie</a:t>
            </a:r>
            <a:r>
              <a:rPr lang="fr-FR" dirty="0" smtClean="0">
                <a:solidFill>
                  <a:schemeClr val="tx1"/>
                </a:solidFill>
              </a:rPr>
              <a:t>. </a:t>
            </a:r>
            <a:r>
              <a:rPr lang="fr-FR" dirty="0" smtClean="0">
                <a:solidFill>
                  <a:srgbClr val="000000"/>
                </a:solidFill>
              </a:rPr>
              <a:t>Coût ? </a:t>
            </a:r>
          </a:p>
          <a:p>
            <a:r>
              <a:rPr lang="fr-FR" dirty="0" smtClean="0">
                <a:solidFill>
                  <a:srgbClr val="3366FF"/>
                </a:solidFill>
              </a:rPr>
              <a:t>Stimulation magnétique </a:t>
            </a:r>
            <a:r>
              <a:rPr lang="fr-FR" dirty="0" err="1" smtClean="0">
                <a:solidFill>
                  <a:srgbClr val="3366FF"/>
                </a:solidFill>
              </a:rPr>
              <a:t>transcranienne</a:t>
            </a:r>
            <a:r>
              <a:rPr lang="fr-FR" dirty="0" smtClean="0">
                <a:solidFill>
                  <a:srgbClr val="3366FF"/>
                </a:solidFill>
              </a:rPr>
              <a:t> du cortex auditif ?</a:t>
            </a:r>
          </a:p>
        </p:txBody>
      </p:sp>
    </p:spTree>
    <p:extLst>
      <p:ext uri="{BB962C8B-B14F-4D97-AF65-F5344CB8AC3E}">
        <p14:creationId xmlns:p14="http://schemas.microsoft.com/office/powerpoint/2010/main" val="17810465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49275" y="336203"/>
            <a:ext cx="8042276" cy="738886"/>
          </a:xfrm>
        </p:spPr>
        <p:txBody>
          <a:bodyPr/>
          <a:lstStyle/>
          <a:p>
            <a:pPr lvl="0"/>
            <a:r>
              <a:rPr lang="fr-FR" sz="3200" dirty="0"/>
              <a:t>ACCOMPAGNEMENT THERAPEUTIQUE</a:t>
            </a:r>
          </a:p>
        </p:txBody>
      </p:sp>
      <p:sp>
        <p:nvSpPr>
          <p:cNvPr id="3" name="Espace réservé du contenu 2"/>
          <p:cNvSpPr txBox="1">
            <a:spLocks noGrp="1"/>
          </p:cNvSpPr>
          <p:nvPr>
            <p:ph idx="1"/>
          </p:nvPr>
        </p:nvSpPr>
        <p:spPr>
          <a:xfrm>
            <a:off x="549275" y="1444532"/>
            <a:ext cx="8042276" cy="5751397"/>
          </a:xfrm>
        </p:spPr>
        <p:txBody>
          <a:bodyPr>
            <a:normAutofit/>
          </a:bodyPr>
          <a:lstStyle/>
          <a:p>
            <a:pPr marL="114300" lvl="0" indent="0">
              <a:buNone/>
            </a:pPr>
            <a:r>
              <a:rPr lang="fr-FR" sz="3200" dirty="0">
                <a:solidFill>
                  <a:srgbClr val="FF0000"/>
                </a:solidFill>
                <a:latin typeface="Cambria" pitchFamily="18"/>
              </a:rPr>
              <a:t>Sur qui s’appuyer?</a:t>
            </a:r>
          </a:p>
          <a:p>
            <a:pPr lvl="0"/>
            <a:r>
              <a:rPr lang="fr-FR" sz="2000" dirty="0"/>
              <a:t>Sophrologues, </a:t>
            </a:r>
            <a:r>
              <a:rPr lang="fr-FR" sz="2000" dirty="0" smtClean="0"/>
              <a:t>TCC, voire psychiatre</a:t>
            </a:r>
            <a:endParaRPr lang="fr-FR" sz="2000" dirty="0"/>
          </a:p>
          <a:p>
            <a:pPr lvl="1"/>
            <a:r>
              <a:rPr lang="fr-FR" sz="2000" dirty="0" smtClean="0"/>
              <a:t>Sophrologie: individuelle ou collective (association, MJC) </a:t>
            </a:r>
            <a:endParaRPr lang="fr-FR" sz="2000" dirty="0"/>
          </a:p>
          <a:p>
            <a:pPr lvl="1"/>
            <a:r>
              <a:rPr lang="fr-FR" sz="2000" dirty="0" smtClean="0"/>
              <a:t>Pb de formation, d’expérience, d’implication</a:t>
            </a:r>
          </a:p>
          <a:p>
            <a:pPr lvl="0"/>
            <a:r>
              <a:rPr lang="fr-FR" sz="2000" dirty="0" smtClean="0"/>
              <a:t>Audioprothésistes</a:t>
            </a:r>
            <a:r>
              <a:rPr lang="fr-FR" sz="2000" dirty="0"/>
              <a:t>:</a:t>
            </a:r>
          </a:p>
          <a:p>
            <a:pPr lvl="1"/>
            <a:r>
              <a:rPr lang="fr-FR" sz="2000" dirty="0"/>
              <a:t>Appareillage auditif des pertes auditives</a:t>
            </a:r>
          </a:p>
          <a:p>
            <a:pPr lvl="1"/>
            <a:r>
              <a:rPr lang="fr-FR" sz="2000" dirty="0"/>
              <a:t>Bruit </a:t>
            </a:r>
            <a:r>
              <a:rPr lang="fr-FR" sz="2000" b="1" dirty="0"/>
              <a:t>sur mesure</a:t>
            </a:r>
          </a:p>
          <a:p>
            <a:pPr lvl="1"/>
            <a:r>
              <a:rPr lang="fr-FR" sz="2000" b="1" dirty="0" smtClean="0"/>
              <a:t>Empathie</a:t>
            </a:r>
            <a:r>
              <a:rPr lang="fr-FR" sz="2000" b="1" dirty="0"/>
              <a:t>?</a:t>
            </a:r>
            <a:r>
              <a:rPr lang="fr-FR" sz="2000" b="1" dirty="0" smtClean="0"/>
              <a:t> </a:t>
            </a:r>
            <a:r>
              <a:rPr lang="fr-FR" sz="2000" dirty="0" smtClean="0"/>
              <a:t>formation? expérience, implication?…</a:t>
            </a:r>
            <a:endParaRPr lang="fr-FR" sz="2000" b="1" dirty="0" smtClean="0"/>
          </a:p>
          <a:p>
            <a:pPr lvl="0"/>
            <a:r>
              <a:rPr lang="fr-FR" sz="2000" dirty="0" smtClean="0"/>
              <a:t>ORL</a:t>
            </a:r>
            <a:endParaRPr lang="fr-FR" sz="2000" dirty="0"/>
          </a:p>
          <a:p>
            <a:pPr marL="708660" lvl="2">
              <a:buClr>
                <a:srgbClr val="A9A57C"/>
              </a:buClr>
            </a:pPr>
            <a:r>
              <a:rPr lang="fr-FR" b="1" dirty="0"/>
              <a:t>Empathie? </a:t>
            </a:r>
            <a:r>
              <a:rPr lang="fr-FR" dirty="0"/>
              <a:t>formation? </a:t>
            </a:r>
            <a:r>
              <a:rPr lang="fr-FR" dirty="0" smtClean="0"/>
              <a:t>implication?…</a:t>
            </a:r>
            <a:endParaRPr lang="fr-FR" sz="1800" dirty="0"/>
          </a:p>
          <a:p>
            <a:pPr lvl="0"/>
            <a:endParaRPr lang="fr-FR" sz="2000" b="1" dirty="0"/>
          </a:p>
        </p:txBody>
      </p:sp>
    </p:spTree>
    <p:extLst>
      <p:ext uri="{BB962C8B-B14F-4D97-AF65-F5344CB8AC3E}">
        <p14:creationId xmlns:p14="http://schemas.microsoft.com/office/powerpoint/2010/main" val="379252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Généralités</a:t>
            </a:r>
            <a:endParaRPr lang="fr-FR" dirty="0"/>
          </a:p>
        </p:txBody>
      </p:sp>
      <p:sp>
        <p:nvSpPr>
          <p:cNvPr id="3" name="Espace réservé du contenu 2"/>
          <p:cNvSpPr>
            <a:spLocks noGrp="1"/>
          </p:cNvSpPr>
          <p:nvPr>
            <p:ph idx="1"/>
          </p:nvPr>
        </p:nvSpPr>
        <p:spPr/>
        <p:txBody>
          <a:bodyPr>
            <a:noAutofit/>
          </a:bodyPr>
          <a:lstStyle/>
          <a:p>
            <a:r>
              <a:rPr lang="fr-FR" sz="1800" dirty="0" smtClean="0"/>
              <a:t>Environ </a:t>
            </a:r>
            <a:r>
              <a:rPr lang="fr-FR" sz="1800" b="1" dirty="0" smtClean="0">
                <a:solidFill>
                  <a:srgbClr val="FF0000"/>
                </a:solidFill>
              </a:rPr>
              <a:t>10% des personnes </a:t>
            </a:r>
            <a:r>
              <a:rPr lang="fr-FR" sz="1800" dirty="0" smtClean="0"/>
              <a:t>ressentent l'acouphène et pour certaines, il apporte un impact négatif significatif sur leur qualité de vie. Pour 0,5% des personnes, les acouphènes affectent la vie quotidienne</a:t>
            </a:r>
          </a:p>
          <a:p>
            <a:r>
              <a:rPr lang="fr-FR" sz="1800" dirty="0" smtClean="0"/>
              <a:t> L'acouphène est souvent associé à une certaine forme </a:t>
            </a:r>
            <a:r>
              <a:rPr lang="fr-FR" sz="1800" b="1" dirty="0" smtClean="0">
                <a:solidFill>
                  <a:srgbClr val="FF0000"/>
                </a:solidFill>
              </a:rPr>
              <a:t>de perte auditive </a:t>
            </a:r>
            <a:r>
              <a:rPr lang="fr-FR" sz="1800" dirty="0" smtClean="0"/>
              <a:t>et est probablement le résultat de changements liés à la perte auditive dans l'activité cérébrale</a:t>
            </a:r>
          </a:p>
          <a:p>
            <a:r>
              <a:rPr lang="fr-FR" sz="1800" dirty="0" smtClean="0"/>
              <a:t>La physiopathologie de l'acouphène a été comparée aux douleurs du membre fantôme.  </a:t>
            </a:r>
          </a:p>
          <a:p>
            <a:r>
              <a:rPr lang="fr-FR" sz="1800" dirty="0" smtClean="0"/>
              <a:t>Troubles co-morbides associés aux acouphènes: </a:t>
            </a:r>
            <a:r>
              <a:rPr lang="fr-FR" sz="1800" b="1" dirty="0" smtClean="0">
                <a:solidFill>
                  <a:srgbClr val="FF0000"/>
                </a:solidFill>
              </a:rPr>
              <a:t>stress, anxiété, détresse, perte auditive. </a:t>
            </a:r>
          </a:p>
          <a:p>
            <a:r>
              <a:rPr lang="fr-FR" sz="1800" dirty="0" smtClean="0"/>
              <a:t> Jusqu'à présent, aucun traitement particulier des acouphènes ne s'est avéré efficace chez tous les patients. </a:t>
            </a:r>
          </a:p>
          <a:p>
            <a:pPr>
              <a:buNone/>
            </a:pPr>
            <a:r>
              <a:rPr lang="fr-FR" sz="1800" dirty="0" smtClean="0"/>
              <a:t> </a:t>
            </a:r>
            <a:endParaRPr lang="fr-FR" sz="18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PEC pluridisciplinaire</a:t>
            </a:r>
            <a:endParaRPr lang="fr-FR" dirty="0"/>
          </a:p>
        </p:txBody>
      </p:sp>
      <p:sp>
        <p:nvSpPr>
          <p:cNvPr id="3" name="Espace réservé du contenu 2"/>
          <p:cNvSpPr>
            <a:spLocks noGrp="1"/>
          </p:cNvSpPr>
          <p:nvPr>
            <p:ph idx="1"/>
          </p:nvPr>
        </p:nvSpPr>
        <p:spPr/>
        <p:txBody>
          <a:bodyPr/>
          <a:lstStyle/>
          <a:p>
            <a:r>
              <a:rPr lang="fr-FR" dirty="0" smtClean="0"/>
              <a:t>ORL</a:t>
            </a:r>
          </a:p>
          <a:p>
            <a:r>
              <a:rPr lang="fr-FR" dirty="0" smtClean="0"/>
              <a:t>PEC du stress, anxiété, trouble du sommeil</a:t>
            </a:r>
          </a:p>
          <a:p>
            <a:r>
              <a:rPr lang="fr-FR" dirty="0" smtClean="0"/>
              <a:t>Rechercher une dépression</a:t>
            </a:r>
          </a:p>
          <a:p>
            <a:r>
              <a:rPr lang="fr-FR" dirty="0" smtClean="0"/>
              <a:t>TCC pour habituation</a:t>
            </a:r>
          </a:p>
          <a:p>
            <a:r>
              <a:rPr lang="fr-FR" dirty="0" smtClean="0"/>
              <a:t>Empathie du médecin et bonne information</a:t>
            </a:r>
          </a:p>
          <a:p>
            <a:r>
              <a:rPr lang="fr-FR" dirty="0" smtClean="0"/>
              <a:t>Technique de relaxation</a:t>
            </a:r>
          </a:p>
          <a:p>
            <a:r>
              <a:rPr lang="fr-FR" dirty="0" smtClean="0"/>
              <a:t>+/- psychiatre</a:t>
            </a:r>
          </a:p>
          <a:p>
            <a:endParaRPr lang="fr-FR" dirty="0"/>
          </a:p>
        </p:txBody>
      </p:sp>
    </p:spTree>
    <p:extLst>
      <p:ext uri="{BB962C8B-B14F-4D97-AF65-F5344CB8AC3E}">
        <p14:creationId xmlns:p14="http://schemas.microsoft.com/office/powerpoint/2010/main" val="9255062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eaLnBrk="1" fontAlgn="auto">
              <a:spcBef>
                <a:spcPts val="0"/>
              </a:spcBef>
              <a:spcAft>
                <a:spcPts val="0"/>
              </a:spcAft>
              <a:defRPr/>
            </a:pPr>
            <a:r>
              <a:rPr sz="3700" dirty="0" smtClean="0">
                <a:solidFill>
                  <a:schemeClr val="tx2"/>
                </a:solidFill>
              </a:rPr>
              <a:t>L’AUDITION PRIVILEGIE L’ALERTE</a:t>
            </a:r>
          </a:p>
        </p:txBody>
      </p:sp>
      <p:sp>
        <p:nvSpPr>
          <p:cNvPr id="13315" name="Espace réservé du contenu 2"/>
          <p:cNvSpPr txBox="1">
            <a:spLocks noGrp="1"/>
          </p:cNvSpPr>
          <p:nvPr>
            <p:ph idx="1"/>
          </p:nvPr>
        </p:nvSpPr>
        <p:spPr>
          <a:xfrm>
            <a:off x="457200" y="2133600"/>
            <a:ext cx="4186238" cy="3995738"/>
          </a:xfrm>
        </p:spPr>
        <p:txBody>
          <a:bodyPr/>
          <a:lstStyle>
            <a:lvl1pPr marL="136525">
              <a:defRPr sz="2800">
                <a:solidFill>
                  <a:srgbClr val="FFFFFF"/>
                </a:solidFill>
                <a:latin typeface="Book Antiqua" pitchFamily="18" charset="0"/>
              </a:defRPr>
            </a:lvl1pPr>
            <a:lvl2pPr marL="742950" indent="-285750">
              <a:defRPr sz="2400">
                <a:solidFill>
                  <a:srgbClr val="FFFFFF"/>
                </a:solidFill>
                <a:latin typeface="Book Antiqua" pitchFamily="18" charset="0"/>
              </a:defRPr>
            </a:lvl2pPr>
            <a:lvl3pPr marL="1143000">
              <a:defRPr sz="2200">
                <a:solidFill>
                  <a:srgbClr val="FFFFFF"/>
                </a:solidFill>
                <a:latin typeface="Book Antiqua" pitchFamily="18" charset="0"/>
              </a:defRPr>
            </a:lvl3pPr>
            <a:lvl4pPr marL="1600200" indent="-228600">
              <a:defRPr sz="2000">
                <a:solidFill>
                  <a:srgbClr val="FFFFFF"/>
                </a:solidFill>
                <a:latin typeface="Book Antiqua" pitchFamily="18" charset="0"/>
              </a:defRPr>
            </a:lvl4pPr>
            <a:lvl5pPr marL="2057400" indent="-228600">
              <a:defRPr sz="2000">
                <a:solidFill>
                  <a:srgbClr val="FFFFFF"/>
                </a:solidFill>
                <a:latin typeface="Book Antiqua" pitchFamily="18" charset="0"/>
              </a:defRPr>
            </a:lvl5pPr>
            <a:lvl6pPr marL="2514600" indent="-228600" hangingPunct="0">
              <a:defRPr sz="2000">
                <a:solidFill>
                  <a:srgbClr val="FFFFFF"/>
                </a:solidFill>
                <a:latin typeface="Book Antiqua" pitchFamily="18" charset="0"/>
              </a:defRPr>
            </a:lvl6pPr>
            <a:lvl7pPr marL="2971800" indent="-228600" hangingPunct="0">
              <a:defRPr sz="2000">
                <a:solidFill>
                  <a:srgbClr val="FFFFFF"/>
                </a:solidFill>
                <a:latin typeface="Book Antiqua" pitchFamily="18" charset="0"/>
              </a:defRPr>
            </a:lvl7pPr>
            <a:lvl8pPr marL="3429000" indent="-228600" hangingPunct="0">
              <a:defRPr sz="2000">
                <a:solidFill>
                  <a:srgbClr val="FFFFFF"/>
                </a:solidFill>
                <a:latin typeface="Book Antiqua" pitchFamily="18" charset="0"/>
              </a:defRPr>
            </a:lvl8pPr>
            <a:lvl9pPr marL="3886200" indent="-228600" hangingPunct="0">
              <a:defRPr sz="2000">
                <a:solidFill>
                  <a:srgbClr val="FFFFFF"/>
                </a:solidFill>
                <a:latin typeface="Book Antiqua" pitchFamily="18" charset="0"/>
              </a:defRPr>
            </a:lvl9pPr>
          </a:lstStyle>
          <a:p>
            <a:pPr indent="0" eaLnBrk="1">
              <a:buFont typeface="Wingdings 2" pitchFamily="18" charset="2"/>
              <a:buNone/>
            </a:pPr>
            <a:r>
              <a:rPr dirty="0" smtClean="0">
                <a:solidFill>
                  <a:schemeClr val="tx1"/>
                </a:solidFill>
              </a:rPr>
              <a:t>Un son récent, bref, attire l’attention (appel, signe de danger)</a:t>
            </a:r>
          </a:p>
          <a:p>
            <a:pPr indent="0" eaLnBrk="1">
              <a:buFont typeface="Wingdings 2" pitchFamily="18" charset="2"/>
              <a:buNone/>
            </a:pPr>
            <a:endParaRPr dirty="0" smtClean="0">
              <a:solidFill>
                <a:schemeClr val="tx1"/>
              </a:solidFill>
            </a:endParaRPr>
          </a:p>
        </p:txBody>
      </p:sp>
      <p:sp>
        <p:nvSpPr>
          <p:cNvPr id="13316" name="Espace réservé du contenu 2"/>
          <p:cNvSpPr txBox="1">
            <a:spLocks noChangeArrowheads="1"/>
          </p:cNvSpPr>
          <p:nvPr/>
        </p:nvSpPr>
        <p:spPr bwMode="auto">
          <a:xfrm>
            <a:off x="4795838" y="2133600"/>
            <a:ext cx="4187825"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a:spcBef>
                <a:spcPts val="800"/>
              </a:spcBef>
            </a:pPr>
            <a:r>
              <a:rPr lang="fr-FR" sz="3200" dirty="0">
                <a:solidFill>
                  <a:schemeClr val="tx2"/>
                </a:solidFill>
                <a:latin typeface="Arial" charset="0"/>
                <a:ea typeface="Microsoft YaHei" pitchFamily="34" charset="-122"/>
              </a:rPr>
              <a:t>Un son continu, persistant, n’indiquant pas de danger, va être filtré, inhibé :</a:t>
            </a:r>
          </a:p>
          <a:p>
            <a:pPr eaLnBrk="1">
              <a:spcBef>
                <a:spcPts val="800"/>
              </a:spcBef>
            </a:pPr>
            <a:r>
              <a:rPr lang="fr-FR" sz="3200" dirty="0">
                <a:solidFill>
                  <a:schemeClr val="tx2"/>
                </a:solidFill>
                <a:latin typeface="Arial" charset="0"/>
                <a:ea typeface="Microsoft YaHei" pitchFamily="34" charset="-122"/>
              </a:rPr>
              <a:t> </a:t>
            </a:r>
            <a:r>
              <a:rPr lang="fr-FR" sz="3200" dirty="0">
                <a:solidFill>
                  <a:schemeClr val="accent2"/>
                </a:solidFill>
                <a:latin typeface="Arial" charset="0"/>
                <a:ea typeface="Microsoft YaHei" pitchFamily="34" charset="-122"/>
              </a:rPr>
              <a:t>habituation cérébrale</a:t>
            </a:r>
          </a:p>
        </p:txBody>
      </p:sp>
      <p:cxnSp>
        <p:nvCxnSpPr>
          <p:cNvPr id="13317" name="Connecteur droit 5"/>
          <p:cNvCxnSpPr>
            <a:cxnSpLocks noChangeShapeType="1"/>
          </p:cNvCxnSpPr>
          <p:nvPr/>
        </p:nvCxnSpPr>
        <p:spPr bwMode="auto">
          <a:xfrm>
            <a:off x="4427538" y="1989138"/>
            <a:ext cx="73025" cy="4392612"/>
          </a:xfrm>
          <a:prstGeom prst="straightConnector1">
            <a:avLst/>
          </a:prstGeom>
          <a:noFill/>
          <a:ln w="9528">
            <a:solidFill>
              <a:srgbClr val="FFC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468272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79388" y="1763713"/>
            <a:ext cx="8797925" cy="4249737"/>
          </a:xfrm>
          <a:prstGeom prst="rect">
            <a:avLst/>
          </a:prstGeom>
          <a:noFill/>
          <a:ln>
            <a:noFill/>
          </a:ln>
        </p:spPr>
        <p:txBody>
          <a:bodyPr/>
          <a:lstStyle/>
          <a:p>
            <a:pPr marL="458791" indent="-457200" fontAlgn="auto">
              <a:spcBef>
                <a:spcPts val="0"/>
              </a:spcBef>
              <a:spcAft>
                <a:spcPts val="0"/>
              </a:spcAft>
              <a:buClr>
                <a:srgbClr val="92D050"/>
              </a:buClr>
              <a:buSzPct val="160000"/>
              <a:buFont typeface="Arial" pitchFamily="34"/>
              <a:buChar char="•"/>
              <a:tabLst>
                <a:tab pos="912818" algn="l"/>
                <a:tab pos="1827218" algn="l"/>
                <a:tab pos="2741618" algn="l"/>
                <a:tab pos="3656018" algn="l"/>
                <a:tab pos="4570418" algn="l"/>
                <a:tab pos="5484818" algn="l"/>
                <a:tab pos="6399218" algn="l"/>
                <a:tab pos="7313618" algn="l"/>
                <a:tab pos="8228018" algn="l"/>
                <a:tab pos="9142418" algn="l"/>
                <a:tab pos="10056818" algn="l"/>
              </a:tabLst>
              <a:defRPr sz="1800" b="0" i="0" u="none" strike="noStrike" kern="0" cap="none" spc="0" baseline="0">
                <a:solidFill>
                  <a:srgbClr val="000000"/>
                </a:solidFill>
                <a:uFillTx/>
              </a:defRPr>
            </a:pPr>
            <a:r>
              <a:rPr lang="fr-FR" sz="2800" kern="0" dirty="0">
                <a:solidFill>
                  <a:srgbClr val="92D050"/>
                </a:solidFill>
                <a:latin typeface="Arial"/>
                <a:ea typeface="Microsoft YaHei"/>
                <a:cs typeface="+mn-cs"/>
              </a:rPr>
              <a:t>L'habituation est facilitée par:</a:t>
            </a:r>
          </a:p>
          <a:p>
            <a:pPr marL="800100" lvl="1" indent="-342900" fontAlgn="auto">
              <a:spcBef>
                <a:spcPts val="0"/>
              </a:spcBef>
              <a:spcAft>
                <a:spcPts val="0"/>
              </a:spcAft>
              <a:buClr>
                <a:schemeClr val="tx1"/>
              </a:buClr>
              <a:buSzPct val="100000"/>
              <a:buFont typeface="Wingdings" pitchFamily="2" charset="2"/>
              <a:buChar char="v"/>
              <a:tabLst>
                <a:tab pos="912808" algn="l"/>
                <a:tab pos="1827208" algn="l"/>
                <a:tab pos="2741608" algn="l"/>
                <a:tab pos="3656008" algn="l"/>
                <a:tab pos="4570407" algn="l"/>
                <a:tab pos="5484807" algn="l"/>
                <a:tab pos="6399207" algn="l"/>
                <a:tab pos="7313607" algn="l"/>
                <a:tab pos="8228008" algn="l"/>
                <a:tab pos="9142408" algn="l"/>
                <a:tab pos="10056808" algn="l"/>
              </a:tabLst>
              <a:defRPr sz="1800" b="0" i="0" u="none" strike="noStrike" kern="0" cap="none" spc="0" baseline="0">
                <a:solidFill>
                  <a:srgbClr val="000000"/>
                </a:solidFill>
                <a:uFillTx/>
              </a:defRPr>
            </a:pPr>
            <a:r>
              <a:rPr lang="fr-FR" sz="2400" kern="0" dirty="0">
                <a:latin typeface="Arial"/>
                <a:ea typeface="Microsoft YaHei"/>
                <a:cs typeface="+mn-cs"/>
              </a:rPr>
              <a:t>un niveau de réactivité relativement bas (relaxation, attention portée à d’autres sensations que l'acouphène)</a:t>
            </a:r>
          </a:p>
          <a:p>
            <a:pPr marL="800100" lvl="1" indent="-342900" fontAlgn="auto">
              <a:spcBef>
                <a:spcPts val="0"/>
              </a:spcBef>
              <a:spcAft>
                <a:spcPts val="0"/>
              </a:spcAft>
              <a:buClr>
                <a:schemeClr val="tx1"/>
              </a:buClr>
              <a:buSzPct val="100000"/>
              <a:buFont typeface="Wingdings" pitchFamily="2" charset="2"/>
              <a:buChar char="v"/>
              <a:tabLst>
                <a:tab pos="912808" algn="l"/>
                <a:tab pos="1827208" algn="l"/>
                <a:tab pos="2741608" algn="l"/>
                <a:tab pos="3656008" algn="l"/>
                <a:tab pos="4570407" algn="l"/>
                <a:tab pos="5484807" algn="l"/>
                <a:tab pos="6399207" algn="l"/>
                <a:tab pos="7313607" algn="l"/>
                <a:tab pos="8228008" algn="l"/>
                <a:tab pos="9142408" algn="l"/>
                <a:tab pos="10056808" algn="l"/>
              </a:tabLst>
              <a:defRPr sz="1800" b="0" i="0" u="none" strike="noStrike" kern="0" cap="none" spc="0" baseline="0">
                <a:solidFill>
                  <a:srgbClr val="000000"/>
                </a:solidFill>
                <a:uFillTx/>
              </a:defRPr>
            </a:pPr>
            <a:r>
              <a:rPr lang="fr-FR" sz="2400" kern="0" dirty="0">
                <a:latin typeface="Arial"/>
                <a:ea typeface="Microsoft YaHei"/>
                <a:cs typeface="+mn-cs"/>
              </a:rPr>
              <a:t>un faible retentissement émotionnel de l'acouphène et des bruits</a:t>
            </a:r>
          </a:p>
          <a:p>
            <a:pPr marL="800100" lvl="1" indent="-342900" fontAlgn="auto">
              <a:spcBef>
                <a:spcPts val="0"/>
              </a:spcBef>
              <a:spcAft>
                <a:spcPts val="0"/>
              </a:spcAft>
              <a:buClr>
                <a:schemeClr val="tx1"/>
              </a:buClr>
              <a:buSzPct val="100000"/>
              <a:buFont typeface="Wingdings" pitchFamily="2" charset="2"/>
              <a:buChar char="v"/>
              <a:tabLst>
                <a:tab pos="912808" algn="l"/>
                <a:tab pos="1827208" algn="l"/>
                <a:tab pos="2741608" algn="l"/>
                <a:tab pos="3656008" algn="l"/>
                <a:tab pos="4570407" algn="l"/>
                <a:tab pos="5484807" algn="l"/>
                <a:tab pos="6399207" algn="l"/>
                <a:tab pos="7313607" algn="l"/>
                <a:tab pos="8228008" algn="l"/>
                <a:tab pos="9142408" algn="l"/>
                <a:tab pos="10056808" algn="l"/>
              </a:tabLst>
              <a:defRPr sz="1800" b="0" i="0" u="none" strike="noStrike" kern="0" cap="none" spc="0" baseline="0">
                <a:solidFill>
                  <a:srgbClr val="000000"/>
                </a:solidFill>
                <a:uFillTx/>
              </a:defRPr>
            </a:pPr>
            <a:r>
              <a:rPr lang="fr-FR" sz="2400" kern="0" dirty="0">
                <a:latin typeface="Arial"/>
                <a:ea typeface="Microsoft YaHei"/>
                <a:cs typeface="+mn-cs"/>
              </a:rPr>
              <a:t>la diminution des autres raisons de stress	</a:t>
            </a:r>
          </a:p>
          <a:p>
            <a:pPr lvl="1" fontAlgn="auto">
              <a:spcBef>
                <a:spcPts val="0"/>
              </a:spcBef>
              <a:spcAft>
                <a:spcPts val="0"/>
              </a:spcAft>
              <a:tabLst>
                <a:tab pos="912808" algn="l"/>
                <a:tab pos="1827208" algn="l"/>
                <a:tab pos="2741608" algn="l"/>
                <a:tab pos="3656008" algn="l"/>
                <a:tab pos="4570408" algn="l"/>
                <a:tab pos="5484808" algn="l"/>
                <a:tab pos="6399208" algn="l"/>
                <a:tab pos="7313608" algn="l"/>
                <a:tab pos="8228008" algn="l"/>
                <a:tab pos="9142408" algn="l"/>
                <a:tab pos="10056808" algn="l"/>
              </a:tabLst>
              <a:defRPr sz="1800" b="0" i="0" u="none" strike="noStrike" kern="0" cap="none" spc="0" baseline="0">
                <a:solidFill>
                  <a:srgbClr val="000000"/>
                </a:solidFill>
                <a:uFillTx/>
              </a:defRPr>
            </a:pPr>
            <a:r>
              <a:rPr lang="fr-FR" sz="2400" kern="0" dirty="0">
                <a:solidFill>
                  <a:srgbClr val="FFFFFF"/>
                </a:solidFill>
                <a:latin typeface="Arial"/>
                <a:ea typeface="Microsoft YaHei"/>
                <a:cs typeface="+mn-cs"/>
              </a:rPr>
              <a:t>		</a:t>
            </a:r>
            <a:r>
              <a:rPr lang="fr-FR" sz="2400" kern="0" dirty="0">
                <a:solidFill>
                  <a:srgbClr val="92D050"/>
                </a:solidFill>
                <a:latin typeface="Arial"/>
                <a:ea typeface="Microsoft YaHei"/>
                <a:cs typeface="+mn-cs"/>
              </a:rPr>
              <a:t>-&gt;</a:t>
            </a:r>
            <a:r>
              <a:rPr lang="fr-FR" sz="2400" kern="0" dirty="0">
                <a:solidFill>
                  <a:srgbClr val="FFFFFF"/>
                </a:solidFill>
                <a:latin typeface="Arial"/>
                <a:ea typeface="Microsoft YaHei"/>
                <a:cs typeface="+mn-cs"/>
              </a:rPr>
              <a:t> </a:t>
            </a:r>
            <a:r>
              <a:rPr lang="fr-FR" sz="2400" kern="0" dirty="0">
                <a:solidFill>
                  <a:srgbClr val="92D050"/>
                </a:solidFill>
                <a:latin typeface="Arial"/>
                <a:ea typeface="Microsoft YaHei"/>
                <a:cs typeface="+mn-cs"/>
              </a:rPr>
              <a:t>acouphène filtré, non perçu ou bien toléré</a:t>
            </a:r>
            <a:r>
              <a:rPr lang="fr-FR" sz="2400" kern="0" dirty="0">
                <a:solidFill>
                  <a:srgbClr val="FFFFFF"/>
                </a:solidFill>
                <a:effectLst>
                  <a:outerShdw dist="38096" dir="2700000">
                    <a:srgbClr val="000000"/>
                  </a:outerShdw>
                </a:effectLst>
                <a:latin typeface="Arial"/>
                <a:ea typeface="Microsoft YaHei"/>
                <a:cs typeface="+mn-cs"/>
              </a:rPr>
              <a:t/>
            </a:r>
            <a:br>
              <a:rPr lang="fr-FR" sz="2400" kern="0" dirty="0">
                <a:solidFill>
                  <a:srgbClr val="FFFFFF"/>
                </a:solidFill>
                <a:effectLst>
                  <a:outerShdw dist="38096" dir="2700000">
                    <a:srgbClr val="000000"/>
                  </a:outerShdw>
                </a:effectLst>
                <a:latin typeface="Arial"/>
                <a:ea typeface="Microsoft YaHei"/>
                <a:cs typeface="+mn-cs"/>
              </a:rPr>
            </a:br>
            <a:endParaRPr lang="fr-FR" sz="2400" kern="0" dirty="0">
              <a:solidFill>
                <a:srgbClr val="FFFFFF"/>
              </a:solidFill>
              <a:effectLst>
                <a:outerShdw dist="38096" dir="2700000">
                  <a:srgbClr val="000000"/>
                </a:outerShdw>
              </a:effectLst>
              <a:latin typeface="Arial"/>
              <a:ea typeface="Microsoft YaHei"/>
              <a:cs typeface="+mn-cs"/>
            </a:endParaRPr>
          </a:p>
          <a:p>
            <a:pPr marL="458791" indent="-457200" fontAlgn="auto">
              <a:lnSpc>
                <a:spcPct val="50000"/>
              </a:lnSpc>
              <a:spcBef>
                <a:spcPts val="400"/>
              </a:spcBef>
              <a:spcAft>
                <a:spcPts val="0"/>
              </a:spcAft>
              <a:buClr>
                <a:schemeClr val="accent2"/>
              </a:buClr>
              <a:buSzPct val="160000"/>
              <a:buFont typeface="Arial" pitchFamily="34" charset="0"/>
              <a:buChar char="•"/>
              <a:tabLst>
                <a:tab pos="912818" algn="l"/>
                <a:tab pos="1827218" algn="l"/>
                <a:tab pos="2741618" algn="l"/>
                <a:tab pos="3656018" algn="l"/>
                <a:tab pos="4570418" algn="l"/>
                <a:tab pos="5484818" algn="l"/>
                <a:tab pos="6399218" algn="l"/>
                <a:tab pos="7313618" algn="l"/>
                <a:tab pos="8228018" algn="l"/>
                <a:tab pos="9142418" algn="l"/>
                <a:tab pos="10056818" algn="l"/>
              </a:tabLst>
              <a:defRPr sz="1800" b="0" i="0" u="none" strike="noStrike" kern="0" cap="none" spc="0" baseline="0">
                <a:solidFill>
                  <a:srgbClr val="000000"/>
                </a:solidFill>
                <a:uFillTx/>
              </a:defRPr>
            </a:pPr>
            <a:r>
              <a:rPr lang="fr-FR" sz="2800" kern="0" dirty="0">
                <a:solidFill>
                  <a:srgbClr val="FF0000"/>
                </a:solidFill>
                <a:latin typeface="Arial"/>
                <a:ea typeface="Microsoft YaHei"/>
                <a:cs typeface="+mn-cs"/>
              </a:rPr>
              <a:t>L'habituation est ralentie si:</a:t>
            </a:r>
            <a:r>
              <a:rPr lang="fr-FR" sz="2400" kern="0" dirty="0">
                <a:solidFill>
                  <a:srgbClr val="FF66CC"/>
                </a:solidFill>
                <a:effectLst>
                  <a:outerShdw dist="38096" dir="2700000">
                    <a:srgbClr val="000000"/>
                  </a:outerShdw>
                </a:effectLst>
                <a:latin typeface="Arial"/>
                <a:ea typeface="Microsoft YaHei"/>
                <a:cs typeface="+mn-cs"/>
              </a:rPr>
              <a:t/>
            </a:r>
            <a:br>
              <a:rPr lang="fr-FR" sz="2400" kern="0" dirty="0">
                <a:solidFill>
                  <a:srgbClr val="FF66CC"/>
                </a:solidFill>
                <a:effectLst>
                  <a:outerShdw dist="38096" dir="2700000">
                    <a:srgbClr val="000000"/>
                  </a:outerShdw>
                </a:effectLst>
                <a:latin typeface="Arial"/>
                <a:ea typeface="Microsoft YaHei"/>
                <a:cs typeface="+mn-cs"/>
              </a:rPr>
            </a:br>
            <a:endParaRPr lang="fr-FR" sz="2400" kern="0" dirty="0">
              <a:latin typeface="Arial"/>
              <a:ea typeface="Microsoft YaHei"/>
              <a:cs typeface="+mn-cs"/>
            </a:endParaRPr>
          </a:p>
          <a:p>
            <a:pPr marL="800100" lvl="1" indent="-342900" fontAlgn="auto">
              <a:lnSpc>
                <a:spcPct val="50000"/>
              </a:lnSpc>
              <a:spcBef>
                <a:spcPts val="0"/>
              </a:spcBef>
              <a:spcAft>
                <a:spcPts val="0"/>
              </a:spcAft>
              <a:buClr>
                <a:schemeClr val="accent2"/>
              </a:buClr>
              <a:buSzPct val="100000"/>
              <a:buFont typeface="Arial" pitchFamily="34" charset="0"/>
              <a:buChar char="•"/>
              <a:tabLst>
                <a:tab pos="912808" algn="l"/>
                <a:tab pos="1827208" algn="l"/>
                <a:tab pos="2741608" algn="l"/>
                <a:tab pos="3656008" algn="l"/>
                <a:tab pos="4570407" algn="l"/>
                <a:tab pos="5484807" algn="l"/>
                <a:tab pos="6399207" algn="l"/>
                <a:tab pos="7313607" algn="l"/>
                <a:tab pos="8228008" algn="l"/>
                <a:tab pos="9142408" algn="l"/>
                <a:tab pos="10056808" algn="l"/>
              </a:tabLst>
              <a:defRPr sz="1800" b="0" i="0" u="none" strike="noStrike" kern="0" cap="none" spc="0" baseline="0">
                <a:solidFill>
                  <a:srgbClr val="000000"/>
                </a:solidFill>
                <a:uFillTx/>
              </a:defRPr>
            </a:pPr>
            <a:r>
              <a:rPr lang="fr-FR" sz="2400" kern="0" dirty="0">
                <a:latin typeface="Arial"/>
                <a:ea typeface="Microsoft YaHei"/>
                <a:cs typeface="+mn-cs"/>
              </a:rPr>
              <a:t>personne tendue, par l'acouphène ou d'autres stress</a:t>
            </a:r>
            <a:br>
              <a:rPr lang="fr-FR" sz="2400" kern="0" dirty="0">
                <a:latin typeface="Arial"/>
                <a:ea typeface="Microsoft YaHei"/>
                <a:cs typeface="+mn-cs"/>
              </a:rPr>
            </a:br>
            <a:endParaRPr lang="fr-FR" sz="2400" kern="0" dirty="0">
              <a:latin typeface="Arial"/>
              <a:ea typeface="Microsoft YaHei"/>
              <a:cs typeface="+mn-cs"/>
            </a:endParaRPr>
          </a:p>
          <a:p>
            <a:pPr marL="800100" lvl="1" indent="-342900" fontAlgn="auto">
              <a:lnSpc>
                <a:spcPct val="50000"/>
              </a:lnSpc>
              <a:spcBef>
                <a:spcPts val="0"/>
              </a:spcBef>
              <a:spcAft>
                <a:spcPts val="0"/>
              </a:spcAft>
              <a:buClr>
                <a:schemeClr val="accent2"/>
              </a:buClr>
              <a:buSzPct val="100000"/>
              <a:buFont typeface="Arial" pitchFamily="34" charset="0"/>
              <a:buChar char="•"/>
              <a:tabLst>
                <a:tab pos="912808" algn="l"/>
                <a:tab pos="1827208" algn="l"/>
                <a:tab pos="2741608" algn="l"/>
                <a:tab pos="3656008" algn="l"/>
                <a:tab pos="4570407" algn="l"/>
                <a:tab pos="5484807" algn="l"/>
                <a:tab pos="6399207" algn="l"/>
                <a:tab pos="7313607" algn="l"/>
                <a:tab pos="8228008" algn="l"/>
                <a:tab pos="9142408" algn="l"/>
                <a:tab pos="10056808" algn="l"/>
              </a:tabLst>
              <a:defRPr sz="1800" b="0" i="0" u="none" strike="noStrike" kern="0" cap="none" spc="0" baseline="0">
                <a:solidFill>
                  <a:srgbClr val="000000"/>
                </a:solidFill>
                <a:uFillTx/>
              </a:defRPr>
            </a:pPr>
            <a:r>
              <a:rPr lang="fr-FR" sz="2400" kern="0" dirty="0">
                <a:latin typeface="Arial"/>
                <a:ea typeface="Microsoft YaHei"/>
                <a:cs typeface="+mn-cs"/>
              </a:rPr>
              <a:t>retentissement émotionnel de l'acouphène ou des bruits</a:t>
            </a:r>
          </a:p>
          <a:p>
            <a:pPr marL="914400" lvl="1" indent="-457200" fontAlgn="auto">
              <a:lnSpc>
                <a:spcPct val="50000"/>
              </a:lnSpc>
              <a:spcBef>
                <a:spcPts val="0"/>
              </a:spcBef>
              <a:spcAft>
                <a:spcPts val="0"/>
              </a:spcAft>
              <a:buClr>
                <a:schemeClr val="accent2"/>
              </a:buClr>
              <a:buFont typeface="Arial" pitchFamily="34" charset="0"/>
              <a:buChar char="•"/>
              <a:tabLst>
                <a:tab pos="912808" algn="l"/>
                <a:tab pos="1827208" algn="l"/>
                <a:tab pos="2741608" algn="l"/>
                <a:tab pos="3656008" algn="l"/>
                <a:tab pos="4570408" algn="l"/>
                <a:tab pos="5484808" algn="l"/>
                <a:tab pos="6399208" algn="l"/>
                <a:tab pos="7313608" algn="l"/>
                <a:tab pos="8228008" algn="l"/>
                <a:tab pos="9142408" algn="l"/>
                <a:tab pos="10056808" algn="l"/>
              </a:tabLst>
              <a:defRPr sz="1800" b="0" i="0" u="none" strike="noStrike" kern="0" cap="none" spc="0" baseline="0">
                <a:solidFill>
                  <a:srgbClr val="000000"/>
                </a:solidFill>
                <a:uFillTx/>
              </a:defRPr>
            </a:pPr>
            <a:endParaRPr lang="fr-FR" sz="2800" kern="0" dirty="0">
              <a:latin typeface="Arial"/>
              <a:ea typeface="Microsoft YaHei"/>
              <a:cs typeface="+mn-cs"/>
            </a:endParaRPr>
          </a:p>
          <a:p>
            <a:pPr marL="800100" lvl="1" indent="-342900" fontAlgn="auto">
              <a:lnSpc>
                <a:spcPct val="50000"/>
              </a:lnSpc>
              <a:spcBef>
                <a:spcPts val="0"/>
              </a:spcBef>
              <a:spcAft>
                <a:spcPts val="0"/>
              </a:spcAft>
              <a:buClr>
                <a:schemeClr val="accent2"/>
              </a:buClr>
              <a:buSzPct val="100000"/>
              <a:buFont typeface="Arial" pitchFamily="34" charset="0"/>
              <a:buChar char="•"/>
              <a:tabLst>
                <a:tab pos="912808" algn="l"/>
                <a:tab pos="1827208" algn="l"/>
                <a:tab pos="2741608" algn="l"/>
                <a:tab pos="3656008" algn="l"/>
                <a:tab pos="4570407" algn="l"/>
                <a:tab pos="5484807" algn="l"/>
                <a:tab pos="6399207" algn="l"/>
                <a:tab pos="7313607" algn="l"/>
                <a:tab pos="8228008" algn="l"/>
                <a:tab pos="9142408" algn="l"/>
                <a:tab pos="10056808" algn="l"/>
              </a:tabLst>
              <a:defRPr sz="1800" b="0" i="0" u="none" strike="noStrike" kern="0" cap="none" spc="0" baseline="0">
                <a:solidFill>
                  <a:srgbClr val="000000"/>
                </a:solidFill>
                <a:uFillTx/>
              </a:defRPr>
            </a:pPr>
            <a:r>
              <a:rPr lang="fr-FR" sz="2400" kern="0" dirty="0">
                <a:latin typeface="Arial"/>
                <a:ea typeface="Microsoft YaHei"/>
                <a:cs typeface="+mn-cs"/>
              </a:rPr>
              <a:t>acouphène intense et imprévisible</a:t>
            </a:r>
          </a:p>
          <a:p>
            <a:pPr lvl="1" fontAlgn="auto">
              <a:lnSpc>
                <a:spcPct val="50000"/>
              </a:lnSpc>
              <a:spcBef>
                <a:spcPts val="0"/>
              </a:spcBef>
              <a:spcAft>
                <a:spcPts val="0"/>
              </a:spcAft>
              <a:tabLst>
                <a:tab pos="912808" algn="l"/>
                <a:tab pos="1827208" algn="l"/>
                <a:tab pos="2741608" algn="l"/>
                <a:tab pos="3656008" algn="l"/>
                <a:tab pos="4570408" algn="l"/>
                <a:tab pos="5484808" algn="l"/>
                <a:tab pos="6399208" algn="l"/>
                <a:tab pos="7313608" algn="l"/>
                <a:tab pos="8228008" algn="l"/>
                <a:tab pos="9142408" algn="l"/>
                <a:tab pos="10056808" algn="l"/>
              </a:tabLst>
              <a:defRPr sz="1800" b="0" i="0" u="none" strike="noStrike" kern="0" cap="none" spc="0" baseline="0">
                <a:solidFill>
                  <a:srgbClr val="000000"/>
                </a:solidFill>
                <a:uFillTx/>
              </a:defRPr>
            </a:pPr>
            <a:endParaRPr lang="fr-FR" sz="2400" kern="0" dirty="0">
              <a:solidFill>
                <a:srgbClr val="FFFFFF"/>
              </a:solidFill>
              <a:effectLst>
                <a:outerShdw blurRad="38100" dist="38100" dir="2700000" algn="tl">
                  <a:srgbClr val="000000">
                    <a:alpha val="43137"/>
                  </a:srgbClr>
                </a:outerShdw>
              </a:effectLst>
              <a:latin typeface="Arial"/>
              <a:ea typeface="Microsoft YaHei"/>
              <a:cs typeface="+mn-cs"/>
            </a:endParaRPr>
          </a:p>
          <a:p>
            <a:pPr lvl="4" fontAlgn="auto">
              <a:lnSpc>
                <a:spcPct val="50000"/>
              </a:lnSpc>
              <a:spcBef>
                <a:spcPts val="0"/>
              </a:spcBef>
              <a:spcAft>
                <a:spcPts val="0"/>
              </a:spcAft>
              <a:tabLst>
                <a:tab pos="912809" algn="l"/>
                <a:tab pos="1827209" algn="l"/>
                <a:tab pos="2741608" algn="l"/>
                <a:tab pos="3656008" algn="l"/>
                <a:tab pos="4570408" algn="l"/>
                <a:tab pos="5484808" algn="l"/>
                <a:tab pos="6399208" algn="l"/>
                <a:tab pos="7313608" algn="l"/>
                <a:tab pos="8228008" algn="l"/>
                <a:tab pos="9142408" algn="l"/>
                <a:tab pos="10056808" algn="l"/>
              </a:tabLst>
              <a:defRPr sz="1800" b="0" i="0" u="none" strike="noStrike" kern="0" cap="none" spc="0" baseline="0">
                <a:solidFill>
                  <a:srgbClr val="000000"/>
                </a:solidFill>
                <a:uFillTx/>
              </a:defRPr>
            </a:pPr>
            <a:r>
              <a:rPr lang="fr-FR" sz="2400" kern="0" dirty="0">
                <a:solidFill>
                  <a:srgbClr val="FF0000"/>
                </a:solidFill>
                <a:latin typeface="Arial"/>
                <a:ea typeface="Microsoft YaHei"/>
                <a:cs typeface="+mn-cs"/>
              </a:rPr>
              <a:t>-&gt; acouphène conscient, persistant, mal toléré</a:t>
            </a:r>
            <a:r>
              <a:rPr lang="fr-FR" sz="2400" kern="0" dirty="0">
                <a:solidFill>
                  <a:srgbClr val="FFFFFF"/>
                </a:solidFill>
                <a:effectLst>
                  <a:outerShdw dist="38096" dir="2700000">
                    <a:srgbClr val="000000"/>
                  </a:outerShdw>
                </a:effectLst>
                <a:latin typeface="Arial"/>
                <a:ea typeface="Microsoft YaHei"/>
                <a:cs typeface="+mn-cs"/>
              </a:rPr>
              <a:t/>
            </a:r>
            <a:br>
              <a:rPr lang="fr-FR" sz="2400" kern="0" dirty="0">
                <a:solidFill>
                  <a:srgbClr val="FFFFFF"/>
                </a:solidFill>
                <a:effectLst>
                  <a:outerShdw dist="38096" dir="2700000">
                    <a:srgbClr val="000000"/>
                  </a:outerShdw>
                </a:effectLst>
                <a:latin typeface="Arial"/>
                <a:ea typeface="Microsoft YaHei"/>
                <a:cs typeface="+mn-cs"/>
              </a:rPr>
            </a:br>
            <a:endParaRPr lang="fr-FR" sz="2400" kern="0" dirty="0">
              <a:solidFill>
                <a:srgbClr val="FFFFFF"/>
              </a:solidFill>
              <a:effectLst>
                <a:outerShdw dist="38096" dir="2700000">
                  <a:srgbClr val="000000"/>
                </a:outerShdw>
              </a:effectLst>
              <a:latin typeface="Arial"/>
              <a:ea typeface="Microsoft YaHei"/>
              <a:cs typeface="+mn-cs"/>
            </a:endParaRPr>
          </a:p>
        </p:txBody>
      </p:sp>
      <p:sp>
        <p:nvSpPr>
          <p:cNvPr id="3" name="Rectangle 2"/>
          <p:cNvSpPr/>
          <p:nvPr/>
        </p:nvSpPr>
        <p:spPr>
          <a:xfrm>
            <a:off x="395288" y="620713"/>
            <a:ext cx="8229600" cy="1143000"/>
          </a:xfrm>
          <a:prstGeom prst="rect">
            <a:avLst/>
          </a:prstGeom>
          <a:noFill/>
          <a:ln>
            <a:noFill/>
            <a:prstDash val="solid"/>
          </a:ln>
        </p:spPr>
        <p:txBody>
          <a:bodyPr lIns="90004" tIns="46798" rIns="90004" bIns="46798" anchor="ctr" anchorCtr="1"/>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4000" kern="0" dirty="0">
                <a:latin typeface="Arial" pitchFamily="34"/>
                <a:cs typeface="Arial" pitchFamily="34"/>
              </a:rPr>
              <a:t>L’HABITUATION CEREBRALE</a:t>
            </a:r>
          </a:p>
        </p:txBody>
      </p:sp>
    </p:spTree>
    <p:extLst>
      <p:ext uri="{BB962C8B-B14F-4D97-AF65-F5344CB8AC3E}">
        <p14:creationId xmlns:p14="http://schemas.microsoft.com/office/powerpoint/2010/main" val="2407845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1"/>
          <p:cNvSpPr>
            <a:spLocks/>
          </p:cNvSpPr>
          <p:nvPr/>
        </p:nvSpPr>
        <p:spPr bwMode="auto">
          <a:xfrm>
            <a:off x="2124075" y="2060575"/>
            <a:ext cx="3983038" cy="19446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17694720 60000 65536"/>
              <a:gd name="T21" fmla="*/ 0 60000 65536"/>
              <a:gd name="T22" fmla="*/ 5898240 60000 65536"/>
              <a:gd name="T23" fmla="*/ 1179648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0000"/>
          </a:solidFill>
          <a:ln w="9363">
            <a:solidFill>
              <a:srgbClr val="FFFFFF"/>
            </a:solidFill>
            <a:prstDash val="solid"/>
            <a:miter lim="800000"/>
            <a:headEnd/>
            <a:tailEnd/>
          </a:ln>
        </p:spPr>
        <p:txBody>
          <a:bodyPr wrap="none" anchor="ctr"/>
          <a:lstStyle/>
          <a:p>
            <a:endParaRPr lang="fr-FR"/>
          </a:p>
        </p:txBody>
      </p:sp>
      <p:sp>
        <p:nvSpPr>
          <p:cNvPr id="11267" name="Freeform 2"/>
          <p:cNvSpPr>
            <a:spLocks/>
          </p:cNvSpPr>
          <p:nvPr/>
        </p:nvSpPr>
        <p:spPr bwMode="auto">
          <a:xfrm flipH="1" flipV="1">
            <a:off x="2339975" y="3498850"/>
            <a:ext cx="3767138" cy="22113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17694720 60000 65536"/>
              <a:gd name="T21" fmla="*/ 0 60000 65536"/>
              <a:gd name="T22" fmla="*/ 5898240 60000 65536"/>
              <a:gd name="T23" fmla="*/ 1179648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363">
            <a:solidFill>
              <a:srgbClr val="FFFFFF"/>
            </a:solidFill>
            <a:prstDash val="solid"/>
            <a:miter lim="800000"/>
            <a:headEnd/>
            <a:tailEnd/>
          </a:ln>
        </p:spPr>
        <p:txBody>
          <a:bodyPr wrap="none" anchor="ctr"/>
          <a:lstStyle/>
          <a:p>
            <a:endParaRPr lang="fr-FR"/>
          </a:p>
        </p:txBody>
      </p:sp>
      <p:sp>
        <p:nvSpPr>
          <p:cNvPr id="11268" name="Text Box 5"/>
          <p:cNvSpPr txBox="1">
            <a:spLocks noChangeArrowheads="1"/>
          </p:cNvSpPr>
          <p:nvPr/>
        </p:nvSpPr>
        <p:spPr bwMode="auto">
          <a:xfrm>
            <a:off x="1116013" y="3213100"/>
            <a:ext cx="30321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eaLnBrk="1" hangingPunct="1"/>
            <a:r>
              <a:rPr lang="fr-FR" altLang="fr-FR" sz="2800" dirty="0">
                <a:solidFill>
                  <a:schemeClr val="tx2"/>
                </a:solidFill>
                <a:latin typeface="Arial" charset="0"/>
                <a:ea typeface="Microsoft YaHei" pitchFamily="34" charset="-122"/>
              </a:rPr>
              <a:t>HYPERACOUSIE</a:t>
            </a:r>
            <a:endParaRPr lang="fr-FR" altLang="fr-FR" sz="2400" dirty="0">
              <a:solidFill>
                <a:schemeClr val="tx2"/>
              </a:solidFill>
              <a:latin typeface="Arial" charset="0"/>
              <a:ea typeface="Microsoft YaHei" pitchFamily="34" charset="-122"/>
            </a:endParaRPr>
          </a:p>
        </p:txBody>
      </p:sp>
      <p:sp>
        <p:nvSpPr>
          <p:cNvPr id="11269" name="Text Box 6"/>
          <p:cNvSpPr txBox="1">
            <a:spLocks noChangeArrowheads="1"/>
          </p:cNvSpPr>
          <p:nvPr/>
        </p:nvSpPr>
        <p:spPr bwMode="auto">
          <a:xfrm>
            <a:off x="1335088" y="3646488"/>
            <a:ext cx="2454824" cy="5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eaLnBrk="1" hangingPunct="1"/>
            <a:r>
              <a:rPr lang="fr-FR" altLang="fr-FR" sz="2800">
                <a:solidFill>
                  <a:schemeClr val="tx2"/>
                </a:solidFill>
                <a:latin typeface="Arial" charset="0"/>
                <a:ea typeface="Microsoft YaHei" pitchFamily="34" charset="-122"/>
              </a:rPr>
              <a:t>ACOUPHENE</a:t>
            </a:r>
          </a:p>
        </p:txBody>
      </p:sp>
      <p:sp>
        <p:nvSpPr>
          <p:cNvPr id="11270" name="Rectangle 8"/>
          <p:cNvSpPr>
            <a:spLocks noChangeArrowheads="1"/>
          </p:cNvSpPr>
          <p:nvPr/>
        </p:nvSpPr>
        <p:spPr bwMode="auto">
          <a:xfrm>
            <a:off x="5076825" y="3659188"/>
            <a:ext cx="175577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solidFill>
                  <a:schemeClr val="tx2"/>
                </a:solidFill>
                <a:latin typeface="Arial" charset="0"/>
              </a:rPr>
              <a:t>STRESS*</a:t>
            </a:r>
          </a:p>
        </p:txBody>
      </p:sp>
      <p:sp>
        <p:nvSpPr>
          <p:cNvPr id="10" name="Rectangle 9"/>
          <p:cNvSpPr/>
          <p:nvPr/>
        </p:nvSpPr>
        <p:spPr>
          <a:xfrm>
            <a:off x="468313" y="5757863"/>
            <a:ext cx="8856662" cy="649287"/>
          </a:xfrm>
          <a:prstGeom prst="rect">
            <a:avLst/>
          </a:prstGeom>
          <a:noFill/>
          <a:ln>
            <a:noFill/>
            <a:prstDash val="solid"/>
          </a:ln>
        </p:spPr>
        <p:txBody>
          <a:bodyPr lIns="90004" tIns="46798" rIns="90004" bIns="46798">
            <a:spAutoFit/>
          </a:bodyPr>
          <a:lstStyle/>
          <a:p>
            <a:pP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kern="0" dirty="0">
                <a:solidFill>
                  <a:schemeClr val="tx2"/>
                </a:solidFill>
                <a:effectLst>
                  <a:outerShdw blurRad="38100" dist="38100" dir="2700000" algn="tl">
                    <a:srgbClr val="000000">
                      <a:alpha val="43137"/>
                    </a:srgbClr>
                  </a:outerShdw>
                </a:effectLst>
                <a:latin typeface="Book Antiqua"/>
                <a:cs typeface="+mn-cs"/>
              </a:rPr>
              <a:t>* Déstabilisation émotionnelle (insomnie, irritabilité, angoisse, dépression)</a:t>
            </a:r>
          </a:p>
          <a:p>
            <a:pP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kern="0" dirty="0">
                <a:solidFill>
                  <a:schemeClr val="tx2"/>
                </a:solidFill>
                <a:effectLst>
                  <a:outerShdw blurRad="38100" dist="38100" dir="2700000" algn="tl">
                    <a:srgbClr val="000000">
                      <a:alpha val="43137"/>
                    </a:srgbClr>
                  </a:outerShdw>
                </a:effectLst>
                <a:latin typeface="Book Antiqua"/>
                <a:cs typeface="+mn-cs"/>
              </a:rPr>
              <a:t>et troubles physiques (contractures musculaires, douleurs, palpitations,…) </a:t>
            </a:r>
          </a:p>
        </p:txBody>
      </p:sp>
      <p:sp>
        <p:nvSpPr>
          <p:cNvPr id="11" name="Rectangle 10"/>
          <p:cNvSpPr/>
          <p:nvPr/>
        </p:nvSpPr>
        <p:spPr>
          <a:xfrm>
            <a:off x="468313" y="404813"/>
            <a:ext cx="7775575" cy="1638300"/>
          </a:xfrm>
          <a:prstGeom prst="rect">
            <a:avLst/>
          </a:prstGeom>
          <a:noFill/>
          <a:ln>
            <a:noFill/>
            <a:prstDash val="solid"/>
          </a:ln>
        </p:spPr>
        <p:txBody>
          <a:bodyPr lIns="90004" tIns="46798" rIns="90004" bIns="46798" anchor="ctr" anchorCtr="1"/>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4000" kern="0" dirty="0">
                <a:latin typeface="Arial" pitchFamily="34"/>
                <a:cs typeface="Arial" pitchFamily="34"/>
              </a:rPr>
              <a:t>ENTRETIEN DES TROUBLES</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4000" kern="0" dirty="0">
                <a:latin typeface="Arial" pitchFamily="34"/>
                <a:cs typeface="Arial" pitchFamily="34"/>
              </a:rPr>
              <a:t>Cercle vicieux</a:t>
            </a:r>
          </a:p>
        </p:txBody>
      </p:sp>
    </p:spTree>
    <p:extLst>
      <p:ext uri="{BB962C8B-B14F-4D97-AF65-F5344CB8AC3E}">
        <p14:creationId xmlns:p14="http://schemas.microsoft.com/office/powerpoint/2010/main" val="7975442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52835" y="3354388"/>
            <a:ext cx="3419872" cy="719138"/>
          </a:xfrm>
          <a:prstGeom prst="rect">
            <a:avLst/>
          </a:prstGeom>
          <a:noFill/>
          <a:ln>
            <a:noFill/>
          </a:ln>
        </p:spPr>
        <p:txBody>
          <a:bodyPr/>
          <a:lstStyle/>
          <a:p>
            <a:pPr marL="514350" indent="-514350" fontAlgn="auto">
              <a:spcBef>
                <a:spcPts val="800"/>
              </a:spcBef>
              <a:spcAft>
                <a:spcPts val="0"/>
              </a:spcAft>
              <a:buSzPct val="90000"/>
              <a:buFont typeface="Lucida Sans"/>
              <a:buAutoNum type="arabicPeriod"/>
              <a:tabLst>
                <a:tab pos="911227" algn="l"/>
                <a:tab pos="1825627" algn="l"/>
                <a:tab pos="2740027" algn="l"/>
                <a:tab pos="3654427" algn="l"/>
                <a:tab pos="4568827" algn="l"/>
                <a:tab pos="5483227" algn="l"/>
                <a:tab pos="6397627" algn="l"/>
                <a:tab pos="7312027" algn="l"/>
                <a:tab pos="8226427" algn="l"/>
                <a:tab pos="9140827" algn="l"/>
                <a:tab pos="10055227" algn="l"/>
              </a:tabLst>
              <a:defRPr sz="1800" b="0" i="0" u="none" strike="noStrike" kern="0" cap="none" spc="0" baseline="0">
                <a:solidFill>
                  <a:srgbClr val="000000"/>
                </a:solidFill>
                <a:uFillTx/>
              </a:defRPr>
            </a:pPr>
            <a:r>
              <a:rPr lang="fr-FR" sz="2800" kern="0" dirty="0">
                <a:latin typeface="Arial"/>
                <a:ea typeface="Microsoft YaHei"/>
                <a:cs typeface="+mn-cs"/>
              </a:rPr>
              <a:t>Thérapie </a:t>
            </a:r>
            <a:r>
              <a:rPr lang="fr-FR" sz="2800" kern="0" dirty="0" smtClean="0">
                <a:latin typeface="Arial"/>
                <a:ea typeface="Microsoft YaHei"/>
                <a:cs typeface="+mn-cs"/>
              </a:rPr>
              <a:t>sonore</a:t>
            </a:r>
            <a:endParaRPr lang="fr-FR" sz="2800" kern="0" dirty="0">
              <a:latin typeface="Arial"/>
              <a:ea typeface="Microsoft YaHei"/>
              <a:cs typeface="+mn-cs"/>
            </a:endParaRPr>
          </a:p>
        </p:txBody>
      </p:sp>
      <p:sp>
        <p:nvSpPr>
          <p:cNvPr id="3" name="Text Box 2"/>
          <p:cNvSpPr txBox="1"/>
          <p:nvPr/>
        </p:nvSpPr>
        <p:spPr>
          <a:xfrm>
            <a:off x="457200" y="911225"/>
            <a:ext cx="8229600" cy="1143000"/>
          </a:xfrm>
          <a:prstGeom prst="rect">
            <a:avLst/>
          </a:prstGeom>
          <a:noFill/>
          <a:ln>
            <a:noFill/>
          </a:ln>
        </p:spPr>
        <p:txBody>
          <a:bodyPr anchor="ctr" anchorCtr="1"/>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4400" kern="0" dirty="0">
                <a:latin typeface="Arial"/>
                <a:ea typeface="Microsoft YaHei"/>
                <a:cs typeface="+mn-cs"/>
              </a:rPr>
              <a:t>THERAPIE D’HABITUATION</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2400" kern="0" dirty="0" err="1">
                <a:latin typeface="Arial"/>
                <a:ea typeface="Microsoft YaHei"/>
                <a:cs typeface="+mn-cs"/>
              </a:rPr>
              <a:t>Tinnitus</a:t>
            </a:r>
            <a:r>
              <a:rPr lang="fr-FR" sz="2400" kern="0" dirty="0">
                <a:latin typeface="Arial"/>
                <a:ea typeface="Microsoft YaHei"/>
                <a:cs typeface="+mn-cs"/>
              </a:rPr>
              <a:t> </a:t>
            </a:r>
            <a:r>
              <a:rPr lang="fr-FR" sz="2400" kern="0" dirty="0" err="1">
                <a:latin typeface="Arial"/>
                <a:ea typeface="Microsoft YaHei"/>
                <a:cs typeface="+mn-cs"/>
              </a:rPr>
              <a:t>Retraining</a:t>
            </a:r>
            <a:r>
              <a:rPr lang="fr-FR" sz="2400" kern="0" dirty="0">
                <a:latin typeface="Arial"/>
                <a:ea typeface="Microsoft YaHei"/>
                <a:cs typeface="+mn-cs"/>
              </a:rPr>
              <a:t> </a:t>
            </a:r>
            <a:r>
              <a:rPr lang="fr-FR" sz="2400" kern="0" dirty="0" err="1">
                <a:latin typeface="Arial"/>
                <a:ea typeface="Microsoft YaHei"/>
                <a:cs typeface="+mn-cs"/>
              </a:rPr>
              <a:t>Therapy</a:t>
            </a:r>
            <a:r>
              <a:rPr lang="fr-FR" sz="2400" kern="0" dirty="0">
                <a:latin typeface="Arial"/>
                <a:ea typeface="Microsoft YaHei"/>
                <a:cs typeface="+mn-cs"/>
              </a:rPr>
              <a:t> </a:t>
            </a:r>
            <a:r>
              <a:rPr lang="fr-FR" sz="2400" kern="0" baseline="30000" dirty="0">
                <a:latin typeface="Arial"/>
                <a:ea typeface="Microsoft YaHei"/>
                <a:cs typeface="+mn-cs"/>
              </a:rPr>
              <a:t>R</a:t>
            </a:r>
            <a:r>
              <a:rPr lang="fr-FR" sz="2400" kern="0" dirty="0">
                <a:latin typeface="Arial"/>
                <a:ea typeface="Microsoft YaHei"/>
                <a:cs typeface="+mn-cs"/>
              </a:rPr>
              <a:t> (</a:t>
            </a:r>
            <a:r>
              <a:rPr lang="fr-FR" sz="2400" kern="0" dirty="0" err="1">
                <a:latin typeface="Arial"/>
                <a:ea typeface="Microsoft YaHei"/>
                <a:cs typeface="+mn-cs"/>
              </a:rPr>
              <a:t>Jastreboff</a:t>
            </a:r>
            <a:r>
              <a:rPr lang="fr-FR" sz="2400" kern="0" dirty="0">
                <a:latin typeface="Arial"/>
                <a:ea typeface="Microsoft YaHei"/>
                <a:cs typeface="+mn-cs"/>
              </a:rPr>
              <a:t>)</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3200" kern="0" dirty="0">
                <a:latin typeface="Arial"/>
                <a:ea typeface="Microsoft YaHei"/>
                <a:cs typeface="+mn-cs"/>
              </a:rPr>
              <a:t>Deux aspects indissociables</a:t>
            </a:r>
            <a:endParaRPr lang="fr-FR" sz="2400" kern="0" dirty="0">
              <a:latin typeface="Arial"/>
              <a:ea typeface="Microsoft YaHei"/>
              <a:cs typeface="+mn-cs"/>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fr-FR" sz="4400" kern="0" dirty="0">
              <a:latin typeface="Arial"/>
              <a:ea typeface="Microsoft YaHei"/>
              <a:cs typeface="+mn-cs"/>
            </a:endParaRPr>
          </a:p>
        </p:txBody>
      </p:sp>
      <p:sp>
        <p:nvSpPr>
          <p:cNvPr id="19460" name="Freeform 5"/>
          <p:cNvSpPr>
            <a:spLocks/>
          </p:cNvSpPr>
          <p:nvPr/>
        </p:nvSpPr>
        <p:spPr bwMode="auto">
          <a:xfrm>
            <a:off x="1835696" y="2205038"/>
            <a:ext cx="4797425" cy="162401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17694720 60000 65536"/>
              <a:gd name="T21" fmla="*/ 0 60000 65536"/>
              <a:gd name="T22" fmla="*/ 5898240 60000 65536"/>
              <a:gd name="T23" fmla="*/ 1179648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4ECA44"/>
          </a:solidFill>
          <a:ln w="9363">
            <a:solidFill>
              <a:srgbClr val="FFFFFF"/>
            </a:solidFill>
            <a:prstDash val="solid"/>
            <a:miter lim="800000"/>
            <a:headEnd/>
            <a:tailEnd/>
          </a:ln>
        </p:spPr>
        <p:txBody>
          <a:bodyPr wrap="none" anchor="ctr"/>
          <a:lstStyle/>
          <a:p>
            <a:endParaRPr lang="fr-FR"/>
          </a:p>
        </p:txBody>
      </p:sp>
      <p:sp>
        <p:nvSpPr>
          <p:cNvPr id="19461" name="Freeform 6"/>
          <p:cNvSpPr>
            <a:spLocks/>
          </p:cNvSpPr>
          <p:nvPr/>
        </p:nvSpPr>
        <p:spPr bwMode="auto">
          <a:xfrm flipH="1" flipV="1">
            <a:off x="1865859" y="3716338"/>
            <a:ext cx="4949825" cy="21034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17694720 60000 65536"/>
              <a:gd name="T21" fmla="*/ 0 60000 65536"/>
              <a:gd name="T22" fmla="*/ 5898240 60000 65536"/>
              <a:gd name="T23" fmla="*/ 1179648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4ECA44"/>
          </a:solidFill>
          <a:ln w="9363">
            <a:solidFill>
              <a:srgbClr val="FFFFFF"/>
            </a:solidFill>
            <a:prstDash val="solid"/>
            <a:miter lim="800000"/>
            <a:headEnd/>
            <a:tailEnd/>
          </a:ln>
        </p:spPr>
        <p:txBody>
          <a:bodyPr wrap="none" anchor="ctr"/>
          <a:lstStyle/>
          <a:p>
            <a:endParaRPr lang="fr-FR"/>
          </a:p>
        </p:txBody>
      </p:sp>
      <p:sp>
        <p:nvSpPr>
          <p:cNvPr id="6" name="Rectangle 5"/>
          <p:cNvSpPr/>
          <p:nvPr/>
        </p:nvSpPr>
        <p:spPr>
          <a:xfrm>
            <a:off x="4170909" y="3354388"/>
            <a:ext cx="4535487" cy="1385887"/>
          </a:xfrm>
          <a:prstGeom prst="rect">
            <a:avLst/>
          </a:prstGeom>
          <a:noFill/>
          <a:ln>
            <a:noFill/>
            <a:prstDash val="solid"/>
          </a:ln>
        </p:spPr>
        <p:txBody>
          <a:bodyPr anchorCtr="1">
            <a:spAutoFit/>
          </a:bodyPr>
          <a:lstStyle/>
          <a:p>
            <a:pPr algn="ctr" fontAlgn="auto">
              <a:spcBef>
                <a:spcPts val="800"/>
              </a:spcBef>
              <a:spcAft>
                <a:spcPts val="0"/>
              </a:spcAft>
              <a:tabLst>
                <a:tab pos="911227" algn="l"/>
                <a:tab pos="1825627" algn="l"/>
                <a:tab pos="2740027" algn="l"/>
                <a:tab pos="3654427" algn="l"/>
                <a:tab pos="4568827" algn="l"/>
                <a:tab pos="5483227" algn="l"/>
                <a:tab pos="6397627" algn="l"/>
                <a:tab pos="7312027" algn="l"/>
                <a:tab pos="8226427" algn="l"/>
                <a:tab pos="9140827" algn="l"/>
                <a:tab pos="10055227" algn="l"/>
              </a:tabLst>
              <a:defRPr sz="1800" b="0" i="0" u="none" strike="noStrike" kern="0" cap="none" spc="0" baseline="0">
                <a:solidFill>
                  <a:srgbClr val="000000"/>
                </a:solidFill>
                <a:uFillTx/>
              </a:defRPr>
            </a:pPr>
            <a:r>
              <a:rPr lang="fr-FR" sz="2800" kern="0" dirty="0">
                <a:latin typeface="Arial"/>
                <a:ea typeface="Microsoft YaHei"/>
                <a:cs typeface="+mn-cs"/>
              </a:rPr>
              <a:t>2. Traitement  du retentissement émotionnel et végétatif</a:t>
            </a:r>
          </a:p>
        </p:txBody>
      </p:sp>
    </p:spTree>
    <p:extLst>
      <p:ext uri="{BB962C8B-B14F-4D97-AF65-F5344CB8AC3E}">
        <p14:creationId xmlns:p14="http://schemas.microsoft.com/office/powerpoint/2010/main" val="18342896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4000" dirty="0" smtClean="0"/>
              <a:t>RESULTATS DE LA THERAPIE D’HABITUATION</a:t>
            </a:r>
            <a:endParaRPr sz="4000" b="0" kern="0" dirty="0">
              <a:solidFill>
                <a:schemeClr val="tx2"/>
              </a:solidFill>
              <a:latin typeface="Arial"/>
              <a:ea typeface="Microsoft YaHei"/>
            </a:endParaRPr>
          </a:p>
        </p:txBody>
      </p:sp>
      <p:sp>
        <p:nvSpPr>
          <p:cNvPr id="23555" name="Espace réservé du contenu 2"/>
          <p:cNvSpPr txBox="1">
            <a:spLocks noGrp="1"/>
          </p:cNvSpPr>
          <p:nvPr>
            <p:ph idx="1"/>
          </p:nvPr>
        </p:nvSpPr>
        <p:spPr/>
        <p:txBody>
          <a:bodyPr/>
          <a:lstStyle>
            <a:lvl1pPr>
              <a:defRPr sz="2800">
                <a:solidFill>
                  <a:srgbClr val="FFFFFF"/>
                </a:solidFill>
                <a:latin typeface="Book Antiqua" pitchFamily="18" charset="0"/>
              </a:defRPr>
            </a:lvl1pPr>
            <a:lvl2pPr>
              <a:defRPr sz="2400">
                <a:solidFill>
                  <a:srgbClr val="FFFFFF"/>
                </a:solidFill>
                <a:latin typeface="Book Antiqua" pitchFamily="18" charset="0"/>
              </a:defRPr>
            </a:lvl2pPr>
            <a:lvl3pPr marL="1143000">
              <a:defRPr sz="2200">
                <a:solidFill>
                  <a:srgbClr val="FFFFFF"/>
                </a:solidFill>
                <a:latin typeface="Book Antiqua" pitchFamily="18" charset="0"/>
              </a:defRPr>
            </a:lvl3pPr>
            <a:lvl4pPr marL="1600200" indent="-228600">
              <a:defRPr sz="2000">
                <a:solidFill>
                  <a:srgbClr val="FFFFFF"/>
                </a:solidFill>
                <a:latin typeface="Book Antiqua" pitchFamily="18" charset="0"/>
              </a:defRPr>
            </a:lvl4pPr>
            <a:lvl5pPr marL="2057400" indent="-228600">
              <a:defRPr sz="2000">
                <a:solidFill>
                  <a:srgbClr val="FFFFFF"/>
                </a:solidFill>
                <a:latin typeface="Book Antiqua" pitchFamily="18" charset="0"/>
              </a:defRPr>
            </a:lvl5pPr>
            <a:lvl6pPr marL="2514600" indent="-228600" hangingPunct="0">
              <a:defRPr sz="2000">
                <a:solidFill>
                  <a:srgbClr val="FFFFFF"/>
                </a:solidFill>
                <a:latin typeface="Book Antiqua" pitchFamily="18" charset="0"/>
              </a:defRPr>
            </a:lvl6pPr>
            <a:lvl7pPr marL="2971800" indent="-228600" hangingPunct="0">
              <a:defRPr sz="2000">
                <a:solidFill>
                  <a:srgbClr val="FFFFFF"/>
                </a:solidFill>
                <a:latin typeface="Book Antiqua" pitchFamily="18" charset="0"/>
              </a:defRPr>
            </a:lvl7pPr>
            <a:lvl8pPr marL="3429000" indent="-228600" hangingPunct="0">
              <a:defRPr sz="2000">
                <a:solidFill>
                  <a:srgbClr val="FFFFFF"/>
                </a:solidFill>
                <a:latin typeface="Book Antiqua" pitchFamily="18" charset="0"/>
              </a:defRPr>
            </a:lvl8pPr>
            <a:lvl9pPr marL="3886200" indent="-228600" hangingPunct="0">
              <a:defRPr sz="2000">
                <a:solidFill>
                  <a:srgbClr val="FFFFFF"/>
                </a:solidFill>
                <a:latin typeface="Book Antiqua" pitchFamily="18" charset="0"/>
              </a:defRPr>
            </a:lvl9pPr>
          </a:lstStyle>
          <a:p>
            <a:pPr hangingPunct="1"/>
            <a:r>
              <a:rPr altLang="fr-FR" dirty="0" smtClean="0">
                <a:solidFill>
                  <a:schemeClr val="tx2"/>
                </a:solidFill>
              </a:rPr>
              <a:t>245 questionnaires envoyés, 104 réponses</a:t>
            </a:r>
          </a:p>
          <a:p>
            <a:pPr hangingPunct="1"/>
            <a:r>
              <a:rPr altLang="fr-FR" dirty="0" smtClean="0">
                <a:solidFill>
                  <a:schemeClr val="tx2"/>
                </a:solidFill>
              </a:rPr>
              <a:t>81 interprétables /l'évolution </a:t>
            </a:r>
          </a:p>
          <a:p>
            <a:pPr lvl="1" hangingPunct="1"/>
            <a:r>
              <a:rPr altLang="fr-FR" dirty="0" smtClean="0">
                <a:solidFill>
                  <a:schemeClr val="tx2"/>
                </a:solidFill>
              </a:rPr>
              <a:t>16 acouphènes isolés </a:t>
            </a:r>
          </a:p>
          <a:p>
            <a:pPr lvl="1" hangingPunct="1"/>
            <a:r>
              <a:rPr altLang="fr-FR" dirty="0" smtClean="0">
                <a:solidFill>
                  <a:schemeClr val="tx2"/>
                </a:solidFill>
              </a:rPr>
              <a:t>67 acouphènes et hyperacousie </a:t>
            </a:r>
          </a:p>
          <a:p>
            <a:pPr hangingPunct="1"/>
            <a:r>
              <a:rPr altLang="fr-FR" dirty="0" smtClean="0">
                <a:solidFill>
                  <a:schemeClr val="tx2"/>
                </a:solidFill>
              </a:rPr>
              <a:t> la majeure partie des patients a essayé 2 traitements ou +</a:t>
            </a:r>
          </a:p>
          <a:p>
            <a:pPr hangingPunct="1"/>
            <a:endParaRPr altLang="fr-FR" dirty="0" smtClean="0"/>
          </a:p>
        </p:txBody>
      </p:sp>
    </p:spTree>
    <p:extLst>
      <p:ext uri="{BB962C8B-B14F-4D97-AF65-F5344CB8AC3E}">
        <p14:creationId xmlns:p14="http://schemas.microsoft.com/office/powerpoint/2010/main" val="37341804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b="0" dirty="0" smtClean="0">
                <a:solidFill>
                  <a:schemeClr val="tx2"/>
                </a:solidFill>
              </a:rPr>
              <a:t>RESULTATS – Acouphènes</a:t>
            </a:r>
            <a:br>
              <a:rPr b="0" dirty="0" smtClean="0">
                <a:solidFill>
                  <a:schemeClr val="tx2"/>
                </a:solidFill>
              </a:rPr>
            </a:br>
            <a:r>
              <a:rPr b="0" dirty="0" smtClean="0">
                <a:solidFill>
                  <a:schemeClr val="tx2"/>
                </a:solidFill>
              </a:rPr>
              <a:t>Traitements acoustiques</a:t>
            </a:r>
            <a:endParaRPr dirty="0">
              <a:solidFill>
                <a:schemeClr val="tx2"/>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40472301"/>
              </p:ext>
            </p:extLst>
          </p:nvPr>
        </p:nvGraphicFramePr>
        <p:xfrm>
          <a:off x="179512" y="1600200"/>
          <a:ext cx="8964488" cy="5069160"/>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ZoneTexte 5"/>
          <p:cNvSpPr txBox="1">
            <a:spLocks noChangeArrowheads="1"/>
          </p:cNvSpPr>
          <p:nvPr/>
        </p:nvSpPr>
        <p:spPr bwMode="auto">
          <a:xfrm>
            <a:off x="2555875" y="6375400"/>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tx2"/>
                </a:solidFill>
              </a:rPr>
              <a:t>N=51</a:t>
            </a:r>
          </a:p>
        </p:txBody>
      </p:sp>
      <p:sp>
        <p:nvSpPr>
          <p:cNvPr id="24581" name="ZoneTexte 6"/>
          <p:cNvSpPr txBox="1">
            <a:spLocks noChangeArrowheads="1"/>
          </p:cNvSpPr>
          <p:nvPr/>
        </p:nvSpPr>
        <p:spPr bwMode="auto">
          <a:xfrm>
            <a:off x="3854450" y="6524625"/>
            <a:ext cx="5730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tx2"/>
                </a:solidFill>
              </a:rPr>
              <a:t>N=10</a:t>
            </a:r>
          </a:p>
        </p:txBody>
      </p:sp>
      <p:sp>
        <p:nvSpPr>
          <p:cNvPr id="24582" name="ZoneTexte 7"/>
          <p:cNvSpPr txBox="1">
            <a:spLocks noChangeArrowheads="1"/>
          </p:cNvSpPr>
          <p:nvPr/>
        </p:nvSpPr>
        <p:spPr bwMode="auto">
          <a:xfrm>
            <a:off x="5095875" y="6289675"/>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tx2"/>
                </a:solidFill>
              </a:rPr>
              <a:t>N=31</a:t>
            </a:r>
          </a:p>
        </p:txBody>
      </p:sp>
      <p:sp>
        <p:nvSpPr>
          <p:cNvPr id="24583" name="ZoneTexte 8"/>
          <p:cNvSpPr txBox="1">
            <a:spLocks noChangeArrowheads="1"/>
          </p:cNvSpPr>
          <p:nvPr/>
        </p:nvSpPr>
        <p:spPr bwMode="auto">
          <a:xfrm>
            <a:off x="6519863" y="6289675"/>
            <a:ext cx="573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tx2"/>
                </a:solidFill>
              </a:rPr>
              <a:t>N=10</a:t>
            </a:r>
          </a:p>
        </p:txBody>
      </p:sp>
      <p:sp>
        <p:nvSpPr>
          <p:cNvPr id="24584" name="ZoneTexte 5"/>
          <p:cNvSpPr txBox="1">
            <a:spLocks noChangeArrowheads="1"/>
          </p:cNvSpPr>
          <p:nvPr/>
        </p:nvSpPr>
        <p:spPr bwMode="auto">
          <a:xfrm>
            <a:off x="1190625" y="6308725"/>
            <a:ext cx="481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tx2"/>
                </a:solidFill>
              </a:rPr>
              <a:t>N=6</a:t>
            </a:r>
          </a:p>
        </p:txBody>
      </p:sp>
      <p:sp>
        <p:nvSpPr>
          <p:cNvPr id="3" name="ZoneTexte 2"/>
          <p:cNvSpPr txBox="1"/>
          <p:nvPr/>
        </p:nvSpPr>
        <p:spPr>
          <a:xfrm>
            <a:off x="6300788" y="6408738"/>
            <a:ext cx="1295400" cy="415925"/>
          </a:xfrm>
          <a:prstGeom prst="rect">
            <a:avLst/>
          </a:prstGeom>
          <a:noFill/>
        </p:spPr>
        <p:txBody>
          <a:bodyPr>
            <a:spAutoFit/>
          </a:bodyPr>
          <a:lstStyle/>
          <a:p>
            <a:pPr>
              <a:defRPr/>
            </a:pPr>
            <a:r>
              <a:rPr lang="fr-FR" sz="1050" dirty="0">
                <a:solidFill>
                  <a:schemeClr val="tx2"/>
                </a:solidFill>
                <a:cs typeface="Arial" pitchFamily="34" charset="0"/>
              </a:rPr>
              <a:t>sous groupe de s 31 "prothèse auditive" </a:t>
            </a:r>
          </a:p>
        </p:txBody>
      </p:sp>
    </p:spTree>
    <p:extLst>
      <p:ext uri="{BB962C8B-B14F-4D97-AF65-F5344CB8AC3E}">
        <p14:creationId xmlns:p14="http://schemas.microsoft.com/office/powerpoint/2010/main" val="20957762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773941669"/>
              </p:ext>
            </p:extLst>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1"/>
          <p:cNvSpPr>
            <a:spLocks noGrp="1"/>
          </p:cNvSpPr>
          <p:nvPr>
            <p:ph type="title"/>
          </p:nvPr>
        </p:nvSpPr>
        <p:spPr/>
        <p:txBody>
          <a:bodyPr/>
          <a:lstStyle/>
          <a:p>
            <a:pPr>
              <a:defRPr/>
            </a:pPr>
            <a:r>
              <a:rPr b="0" dirty="0" smtClean="0">
                <a:solidFill>
                  <a:schemeClr val="tx2"/>
                </a:solidFill>
              </a:rPr>
              <a:t>RESULTATS Acouphènes</a:t>
            </a:r>
            <a:br>
              <a:rPr b="0" dirty="0" smtClean="0">
                <a:solidFill>
                  <a:schemeClr val="tx2"/>
                </a:solidFill>
              </a:rPr>
            </a:br>
            <a:r>
              <a:rPr b="0" dirty="0" smtClean="0">
                <a:solidFill>
                  <a:schemeClr val="tx2"/>
                </a:solidFill>
              </a:rPr>
              <a:t>Autres traitements</a:t>
            </a:r>
            <a:endParaRPr dirty="0">
              <a:solidFill>
                <a:schemeClr val="tx2"/>
              </a:solidFill>
            </a:endParaRPr>
          </a:p>
        </p:txBody>
      </p:sp>
      <p:sp>
        <p:nvSpPr>
          <p:cNvPr id="25604" name="ZoneTexte 5"/>
          <p:cNvSpPr txBox="1">
            <a:spLocks noChangeArrowheads="1"/>
          </p:cNvSpPr>
          <p:nvPr/>
        </p:nvSpPr>
        <p:spPr bwMode="auto">
          <a:xfrm>
            <a:off x="1514475" y="6237288"/>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bg1"/>
                </a:solidFill>
              </a:rPr>
              <a:t>N=36</a:t>
            </a:r>
          </a:p>
        </p:txBody>
      </p:sp>
      <p:sp>
        <p:nvSpPr>
          <p:cNvPr id="25605" name="ZoneTexte 6"/>
          <p:cNvSpPr txBox="1">
            <a:spLocks noChangeArrowheads="1"/>
          </p:cNvSpPr>
          <p:nvPr/>
        </p:nvSpPr>
        <p:spPr bwMode="auto">
          <a:xfrm>
            <a:off x="3132138" y="6289675"/>
            <a:ext cx="573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bg1"/>
                </a:solidFill>
              </a:rPr>
              <a:t>N=19</a:t>
            </a:r>
          </a:p>
        </p:txBody>
      </p:sp>
      <p:sp>
        <p:nvSpPr>
          <p:cNvPr id="25606" name="ZoneTexte 7"/>
          <p:cNvSpPr txBox="1">
            <a:spLocks noChangeArrowheads="1"/>
          </p:cNvSpPr>
          <p:nvPr/>
        </p:nvSpPr>
        <p:spPr bwMode="auto">
          <a:xfrm>
            <a:off x="4719638" y="6308725"/>
            <a:ext cx="573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bg1"/>
                </a:solidFill>
              </a:rPr>
              <a:t>N=39</a:t>
            </a:r>
          </a:p>
        </p:txBody>
      </p:sp>
      <p:sp>
        <p:nvSpPr>
          <p:cNvPr id="25607" name="ZoneTexte 8"/>
          <p:cNvSpPr txBox="1">
            <a:spLocks noChangeArrowheads="1"/>
          </p:cNvSpPr>
          <p:nvPr/>
        </p:nvSpPr>
        <p:spPr bwMode="auto">
          <a:xfrm>
            <a:off x="6227763" y="6289675"/>
            <a:ext cx="481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solidFill>
                  <a:schemeClr val="bg1"/>
                </a:solidFill>
              </a:rPr>
              <a:t>N=8</a:t>
            </a:r>
          </a:p>
        </p:txBody>
      </p:sp>
    </p:spTree>
    <p:extLst>
      <p:ext uri="{BB962C8B-B14F-4D97-AF65-F5344CB8AC3E}">
        <p14:creationId xmlns:p14="http://schemas.microsoft.com/office/powerpoint/2010/main" val="40893586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SUPPORTS d’explications</a:t>
            </a:r>
            <a:endParaRPr lang="fr-FR" dirty="0"/>
          </a:p>
        </p:txBody>
      </p:sp>
      <p:sp>
        <p:nvSpPr>
          <p:cNvPr id="3" name="Espace réservé du contenu 2"/>
          <p:cNvSpPr>
            <a:spLocks noGrp="1"/>
          </p:cNvSpPr>
          <p:nvPr>
            <p:ph idx="1"/>
          </p:nvPr>
        </p:nvSpPr>
        <p:spPr>
          <a:xfrm>
            <a:off x="554237" y="1550342"/>
            <a:ext cx="4186808" cy="1747664"/>
          </a:xfrm>
        </p:spPr>
        <p:txBody>
          <a:bodyPr/>
          <a:lstStyle/>
          <a:p>
            <a:r>
              <a:rPr lang="fr-FR" dirty="0" smtClean="0"/>
              <a:t>Thérapie sonore</a:t>
            </a:r>
            <a:endParaRPr lang="fr-FR" dirty="0"/>
          </a:p>
        </p:txBody>
      </p:sp>
      <p:sp>
        <p:nvSpPr>
          <p:cNvPr id="4" name="Line 28"/>
          <p:cNvSpPr>
            <a:spLocks/>
          </p:cNvSpPr>
          <p:nvPr/>
        </p:nvSpPr>
        <p:spPr bwMode="auto">
          <a:xfrm flipV="1">
            <a:off x="2562201" y="4787875"/>
            <a:ext cx="2916237" cy="25400"/>
          </a:xfrm>
          <a:custGeom>
            <a:avLst/>
            <a:gdLst>
              <a:gd name="T0" fmla="*/ 1458983 w 2916021"/>
              <a:gd name="T1" fmla="*/ 0 h 25402"/>
              <a:gd name="T2" fmla="*/ 2917965 w 2916021"/>
              <a:gd name="T3" fmla="*/ 12692 h 25402"/>
              <a:gd name="T4" fmla="*/ 1458983 w 2916021"/>
              <a:gd name="T5" fmla="*/ 25384 h 25402"/>
              <a:gd name="T6" fmla="*/ 0 w 2916021"/>
              <a:gd name="T7" fmla="*/ 12692 h 25402"/>
              <a:gd name="T8" fmla="*/ 0 w 2916021"/>
              <a:gd name="T9" fmla="*/ 0 h 25402"/>
              <a:gd name="T10" fmla="*/ 2917965 w 2916021"/>
              <a:gd name="T11" fmla="*/ 25384 h 25402"/>
              <a:gd name="T12" fmla="*/ 17694720 60000 65536"/>
              <a:gd name="T13" fmla="*/ 0 60000 65536"/>
              <a:gd name="T14" fmla="*/ 5898240 60000 65536"/>
              <a:gd name="T15" fmla="*/ 11796480 60000 65536"/>
              <a:gd name="T16" fmla="*/ 5898240 60000 65536"/>
              <a:gd name="T17" fmla="*/ 17694720 60000 65536"/>
              <a:gd name="T18" fmla="*/ 0 w 2916021"/>
              <a:gd name="T19" fmla="*/ 0 h 25402"/>
              <a:gd name="T20" fmla="*/ 2916021 w 2916021"/>
              <a:gd name="T21" fmla="*/ 25402 h 25402"/>
            </a:gdLst>
            <a:ahLst/>
            <a:cxnLst>
              <a:cxn ang="T12">
                <a:pos x="T0" y="T1"/>
              </a:cxn>
              <a:cxn ang="T13">
                <a:pos x="T2" y="T3"/>
              </a:cxn>
              <a:cxn ang="T14">
                <a:pos x="T4" y="T5"/>
              </a:cxn>
              <a:cxn ang="T15">
                <a:pos x="T6" y="T7"/>
              </a:cxn>
              <a:cxn ang="T16">
                <a:pos x="T8" y="T9"/>
              </a:cxn>
              <a:cxn ang="T17">
                <a:pos x="T10" y="T11"/>
              </a:cxn>
            </a:cxnLst>
            <a:rect l="T18" t="T19" r="T20" b="T21"/>
            <a:pathLst>
              <a:path w="2916021" h="25402">
                <a:moveTo>
                  <a:pt x="0" y="0"/>
                </a:moveTo>
                <a:lnTo>
                  <a:pt x="2916021" y="25402"/>
                </a:lnTo>
              </a:path>
            </a:pathLst>
          </a:custGeom>
          <a:noFill/>
          <a:ln w="9528">
            <a:solidFill>
              <a:schemeClr val="tx1"/>
            </a:solidFill>
            <a:prstDash val="solid"/>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r-FR">
              <a:solidFill>
                <a:schemeClr val="tx2"/>
              </a:solidFill>
            </a:endParaRPr>
          </a:p>
        </p:txBody>
      </p:sp>
      <p:sp>
        <p:nvSpPr>
          <p:cNvPr id="5" name="Line 29"/>
          <p:cNvSpPr>
            <a:spLocks/>
          </p:cNvSpPr>
          <p:nvPr/>
        </p:nvSpPr>
        <p:spPr bwMode="auto">
          <a:xfrm flipH="1" flipV="1">
            <a:off x="2562201" y="3436912"/>
            <a:ext cx="0" cy="1350963"/>
          </a:xfrm>
          <a:custGeom>
            <a:avLst/>
            <a:gdLst>
              <a:gd name="T0" fmla="*/ 0 h 1351995"/>
              <a:gd name="T1" fmla="*/ 671368 h 1351995"/>
              <a:gd name="T2" fmla="*/ 1342736 h 1351995"/>
              <a:gd name="T3" fmla="*/ 671368 h 1351995"/>
              <a:gd name="T4" fmla="*/ 0 h 1351995"/>
              <a:gd name="T5" fmla="*/ 1342736 h 1351995"/>
              <a:gd name="T6" fmla="*/ 17694720 60000 65536"/>
              <a:gd name="T7" fmla="*/ 0 60000 65536"/>
              <a:gd name="T8" fmla="*/ 5898240 60000 65536"/>
              <a:gd name="T9" fmla="*/ 11796480 60000 65536"/>
              <a:gd name="T10" fmla="*/ 5898240 60000 65536"/>
              <a:gd name="T11" fmla="*/ 17694720 60000 65536"/>
              <a:gd name="T12" fmla="*/ 0 h 1351995"/>
              <a:gd name="T13" fmla="*/ 1351995 h 1351995"/>
            </a:gdLst>
            <a:ahLst/>
            <a:cxnLst>
              <a:cxn ang="T6">
                <a:pos x="0" y="T0"/>
              </a:cxn>
              <a:cxn ang="T7">
                <a:pos x="0" y="T1"/>
              </a:cxn>
              <a:cxn ang="T8">
                <a:pos x="0" y="T2"/>
              </a:cxn>
              <a:cxn ang="T9">
                <a:pos x="0" y="T3"/>
              </a:cxn>
              <a:cxn ang="T10">
                <a:pos x="0" y="T4"/>
              </a:cxn>
              <a:cxn ang="T11">
                <a:pos x="0" y="T5"/>
              </a:cxn>
            </a:cxnLst>
            <a:rect l="0" t="T12" r="0" b="T13"/>
            <a:pathLst>
              <a:path h="1351995">
                <a:moveTo>
                  <a:pt x="0" y="0"/>
                </a:moveTo>
                <a:lnTo>
                  <a:pt x="1" y="1351995"/>
                </a:lnTo>
              </a:path>
            </a:pathLst>
          </a:custGeom>
          <a:noFill/>
          <a:ln w="9528">
            <a:solidFill>
              <a:schemeClr val="tx1"/>
            </a:solidFill>
            <a:prstDash val="solid"/>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r-FR">
              <a:solidFill>
                <a:schemeClr val="tx2"/>
              </a:solidFill>
            </a:endParaRPr>
          </a:p>
        </p:txBody>
      </p:sp>
      <p:sp>
        <p:nvSpPr>
          <p:cNvPr id="6" name="Text Box 33"/>
          <p:cNvSpPr txBox="1">
            <a:spLocks noChangeArrowheads="1"/>
          </p:cNvSpPr>
          <p:nvPr/>
        </p:nvSpPr>
        <p:spPr bwMode="auto">
          <a:xfrm>
            <a:off x="4310038" y="4859312"/>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a:solidFill>
                  <a:schemeClr val="tx2"/>
                </a:solidFill>
                <a:latin typeface="Book Antiqua" pitchFamily="18" charset="0"/>
              </a:rPr>
              <a:t>Fréquence (Hz)</a:t>
            </a:r>
          </a:p>
        </p:txBody>
      </p:sp>
      <p:sp>
        <p:nvSpPr>
          <p:cNvPr id="7" name="Text Box 34"/>
          <p:cNvSpPr txBox="1">
            <a:spLocks noChangeArrowheads="1"/>
          </p:cNvSpPr>
          <p:nvPr/>
        </p:nvSpPr>
        <p:spPr bwMode="auto">
          <a:xfrm>
            <a:off x="1763688" y="3113062"/>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a:solidFill>
                  <a:schemeClr val="tx2"/>
                </a:solidFill>
                <a:latin typeface="Book Antiqua" pitchFamily="18" charset="0"/>
              </a:rPr>
              <a:t>Intensité</a:t>
            </a:r>
          </a:p>
        </p:txBody>
      </p:sp>
      <p:sp>
        <p:nvSpPr>
          <p:cNvPr id="8" name="Text Box 35"/>
          <p:cNvSpPr txBox="1">
            <a:spLocks noChangeArrowheads="1"/>
          </p:cNvSpPr>
          <p:nvPr/>
        </p:nvSpPr>
        <p:spPr bwMode="auto">
          <a:xfrm>
            <a:off x="3038451" y="4211612"/>
            <a:ext cx="135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b="1">
                <a:solidFill>
                  <a:schemeClr val="tx2"/>
                </a:solidFill>
                <a:latin typeface="Book Antiqua" pitchFamily="18" charset="0"/>
              </a:rPr>
              <a:t>Bruit blanc</a:t>
            </a:r>
          </a:p>
        </p:txBody>
      </p:sp>
      <p:sp>
        <p:nvSpPr>
          <p:cNvPr id="9" name="Text Box 36"/>
          <p:cNvSpPr txBox="1">
            <a:spLocks noChangeArrowheads="1"/>
          </p:cNvSpPr>
          <p:nvPr/>
        </p:nvSpPr>
        <p:spPr bwMode="auto">
          <a:xfrm>
            <a:off x="4146526" y="3436912"/>
            <a:ext cx="136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a:solidFill>
                  <a:schemeClr val="tx2"/>
                </a:solidFill>
                <a:latin typeface="Book Antiqua" pitchFamily="18" charset="0"/>
              </a:rPr>
              <a:t>Acouphène</a:t>
            </a:r>
          </a:p>
        </p:txBody>
      </p:sp>
      <p:sp>
        <p:nvSpPr>
          <p:cNvPr id="10" name="ZoneTexte 1"/>
          <p:cNvSpPr txBox="1">
            <a:spLocks noChangeArrowheads="1"/>
          </p:cNvSpPr>
          <p:nvPr/>
        </p:nvSpPr>
        <p:spPr bwMode="auto">
          <a:xfrm>
            <a:off x="1885926" y="3846487"/>
            <a:ext cx="947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a:solidFill>
                  <a:schemeClr val="tx2"/>
                </a:solidFill>
                <a:latin typeface="Book Antiqua" pitchFamily="18" charset="0"/>
              </a:rPr>
              <a:t>5-10 dB</a:t>
            </a:r>
          </a:p>
        </p:txBody>
      </p:sp>
      <p:sp>
        <p:nvSpPr>
          <p:cNvPr id="11" name="Freeform 30"/>
          <p:cNvSpPr>
            <a:spLocks/>
          </p:cNvSpPr>
          <p:nvPr/>
        </p:nvSpPr>
        <p:spPr bwMode="auto">
          <a:xfrm>
            <a:off x="2701901" y="3975075"/>
            <a:ext cx="2636837" cy="866775"/>
          </a:xfrm>
          <a:custGeom>
            <a:avLst/>
            <a:gdLst>
              <a:gd name="T0" fmla="*/ 2147483647 w 1248"/>
              <a:gd name="T1" fmla="*/ 0 h 546"/>
              <a:gd name="T2" fmla="*/ 2147483647 w 1248"/>
              <a:gd name="T3" fmla="*/ 2147483647 h 546"/>
              <a:gd name="T4" fmla="*/ 2147483647 w 1248"/>
              <a:gd name="T5" fmla="*/ 2147483647 h 546"/>
              <a:gd name="T6" fmla="*/ 0 w 1248"/>
              <a:gd name="T7" fmla="*/ 2147483647 h 546"/>
              <a:gd name="T8" fmla="*/ 0 w 1248"/>
              <a:gd name="T9" fmla="*/ 2147483647 h 546"/>
              <a:gd name="T10" fmla="*/ 2147483647 w 1248"/>
              <a:gd name="T11" fmla="*/ 2147483647 h 546"/>
              <a:gd name="T12" fmla="*/ 2147483647 w 1248"/>
              <a:gd name="T13" fmla="*/ 2147483647 h 546"/>
              <a:gd name="T14" fmla="*/ 2147483647 w 1248"/>
              <a:gd name="T15" fmla="*/ 2147483647 h 546"/>
              <a:gd name="T16" fmla="*/ 2147483647 w 1248"/>
              <a:gd name="T17" fmla="*/ 2147483647 h 546"/>
              <a:gd name="T18" fmla="*/ 2147483647 w 1248"/>
              <a:gd name="T19" fmla="*/ 0 h 546"/>
              <a:gd name="T20" fmla="*/ 2147483647 w 1248"/>
              <a:gd name="T21" fmla="*/ 2147483647 h 546"/>
              <a:gd name="T22" fmla="*/ 2147483647 w 1248"/>
              <a:gd name="T23" fmla="*/ 2147483647 h 546"/>
              <a:gd name="T24" fmla="*/ 2147483647 w 1248"/>
              <a:gd name="T25" fmla="*/ 2147483647 h 546"/>
              <a:gd name="T26" fmla="*/ 2147483647 w 1248"/>
              <a:gd name="T27" fmla="*/ 2147483647 h 546"/>
              <a:gd name="T28" fmla="*/ 2147483647 w 1248"/>
              <a:gd name="T29" fmla="*/ 2147483647 h 546"/>
              <a:gd name="T30" fmla="*/ 2147483647 w 1248"/>
              <a:gd name="T31" fmla="*/ 2147483647 h 546"/>
              <a:gd name="T32" fmla="*/ 2147483647 w 1248"/>
              <a:gd name="T33" fmla="*/ 2147483647 h 546"/>
              <a:gd name="T34" fmla="*/ 2147483647 w 1248"/>
              <a:gd name="T35" fmla="*/ 2147483647 h 546"/>
              <a:gd name="T36" fmla="*/ 2147483647 w 1248"/>
              <a:gd name="T37" fmla="*/ 2147483647 h 546"/>
              <a:gd name="T38" fmla="*/ 2147483647 w 1248"/>
              <a:gd name="T39" fmla="*/ 2147483647 h 546"/>
              <a:gd name="T40" fmla="*/ 2147483647 w 1248"/>
              <a:gd name="T41" fmla="*/ 2147483647 h 546"/>
              <a:gd name="T42" fmla="*/ 2147483647 w 1248"/>
              <a:gd name="T43" fmla="*/ 2147483647 h 546"/>
              <a:gd name="T44" fmla="*/ 0 w 1248"/>
              <a:gd name="T45" fmla="*/ 2147483647 h 546"/>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48"/>
              <a:gd name="T70" fmla="*/ 0 h 546"/>
              <a:gd name="T71" fmla="*/ 1248 w 1248"/>
              <a:gd name="T72" fmla="*/ 546 h 5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48" h="546">
                <a:moveTo>
                  <a:pt x="0" y="523"/>
                </a:moveTo>
                <a:cubicBezTo>
                  <a:pt x="13" y="472"/>
                  <a:pt x="23" y="404"/>
                  <a:pt x="61" y="366"/>
                </a:cubicBezTo>
                <a:cubicBezTo>
                  <a:pt x="76" y="323"/>
                  <a:pt x="81" y="277"/>
                  <a:pt x="113" y="244"/>
                </a:cubicBezTo>
                <a:cubicBezTo>
                  <a:pt x="132" y="190"/>
                  <a:pt x="149" y="138"/>
                  <a:pt x="174" y="87"/>
                </a:cubicBezTo>
                <a:cubicBezTo>
                  <a:pt x="185" y="65"/>
                  <a:pt x="198" y="33"/>
                  <a:pt x="218" y="17"/>
                </a:cubicBezTo>
                <a:cubicBezTo>
                  <a:pt x="232" y="6"/>
                  <a:pt x="253" y="6"/>
                  <a:pt x="270" y="0"/>
                </a:cubicBezTo>
                <a:cubicBezTo>
                  <a:pt x="439" y="3"/>
                  <a:pt x="608" y="3"/>
                  <a:pt x="777" y="9"/>
                </a:cubicBezTo>
                <a:cubicBezTo>
                  <a:pt x="838" y="11"/>
                  <a:pt x="960" y="26"/>
                  <a:pt x="960" y="26"/>
                </a:cubicBezTo>
                <a:cubicBezTo>
                  <a:pt x="989" y="36"/>
                  <a:pt x="1008" y="48"/>
                  <a:pt x="1030" y="70"/>
                </a:cubicBezTo>
                <a:cubicBezTo>
                  <a:pt x="1051" y="138"/>
                  <a:pt x="1022" y="59"/>
                  <a:pt x="1056" y="113"/>
                </a:cubicBezTo>
                <a:cubicBezTo>
                  <a:pt x="1096" y="177"/>
                  <a:pt x="1033" y="105"/>
                  <a:pt x="1082" y="157"/>
                </a:cubicBezTo>
                <a:cubicBezTo>
                  <a:pt x="1085" y="166"/>
                  <a:pt x="1086" y="175"/>
                  <a:pt x="1091" y="183"/>
                </a:cubicBezTo>
                <a:cubicBezTo>
                  <a:pt x="1095" y="190"/>
                  <a:pt x="1104" y="194"/>
                  <a:pt x="1108" y="201"/>
                </a:cubicBezTo>
                <a:cubicBezTo>
                  <a:pt x="1127" y="239"/>
                  <a:pt x="1122" y="267"/>
                  <a:pt x="1152" y="297"/>
                </a:cubicBezTo>
                <a:cubicBezTo>
                  <a:pt x="1175" y="363"/>
                  <a:pt x="1144" y="282"/>
                  <a:pt x="1178" y="349"/>
                </a:cubicBezTo>
                <a:cubicBezTo>
                  <a:pt x="1193" y="380"/>
                  <a:pt x="1202" y="423"/>
                  <a:pt x="1213" y="454"/>
                </a:cubicBezTo>
                <a:cubicBezTo>
                  <a:pt x="1216" y="464"/>
                  <a:pt x="1226" y="471"/>
                  <a:pt x="1230" y="480"/>
                </a:cubicBezTo>
                <a:cubicBezTo>
                  <a:pt x="1238" y="497"/>
                  <a:pt x="1248" y="532"/>
                  <a:pt x="1248" y="532"/>
                </a:cubicBezTo>
                <a:cubicBezTo>
                  <a:pt x="529" y="546"/>
                  <a:pt x="945" y="544"/>
                  <a:pt x="0" y="523"/>
                </a:cubicBezTo>
                <a:close/>
              </a:path>
            </a:pathLst>
          </a:custGeom>
          <a:solidFill>
            <a:schemeClr val="bg2"/>
          </a:solidFill>
          <a:ln w="9528">
            <a:solidFill>
              <a:srgbClr val="FFFFFF"/>
            </a:solidFill>
            <a:prstDash val="solid"/>
            <a:round/>
            <a:headEnd/>
            <a:tailEnd/>
          </a:ln>
        </p:spPr>
        <p:txBody>
          <a:bodyPr/>
          <a:lstStyle/>
          <a:p>
            <a:endParaRPr lang="fr-FR">
              <a:solidFill>
                <a:schemeClr val="tx2"/>
              </a:solidFill>
            </a:endParaRPr>
          </a:p>
        </p:txBody>
      </p:sp>
      <p:sp>
        <p:nvSpPr>
          <p:cNvPr id="12" name="AutoShape 38"/>
          <p:cNvSpPr>
            <a:spLocks/>
          </p:cNvSpPr>
          <p:nvPr/>
        </p:nvSpPr>
        <p:spPr bwMode="auto">
          <a:xfrm>
            <a:off x="4575151" y="3805212"/>
            <a:ext cx="142875" cy="1008063"/>
          </a:xfrm>
          <a:custGeom>
            <a:avLst/>
            <a:gdLst>
              <a:gd name="T0" fmla="*/ 71438 w 142875"/>
              <a:gd name="T1" fmla="*/ 0 h 1008061"/>
              <a:gd name="T2" fmla="*/ 142875 w 142875"/>
              <a:gd name="T3" fmla="*/ 504040 h 1008061"/>
              <a:gd name="T4" fmla="*/ 71438 w 142875"/>
              <a:gd name="T5" fmla="*/ 1008079 h 1008061"/>
              <a:gd name="T6" fmla="*/ 0 w 142875"/>
              <a:gd name="T7" fmla="*/ 504040 h 1008061"/>
              <a:gd name="T8" fmla="*/ 71438 w 142875"/>
              <a:gd name="T9" fmla="*/ 0 h 1008061"/>
              <a:gd name="T10" fmla="*/ 35719 w 142875"/>
              <a:gd name="T11" fmla="*/ 504040 h 1008061"/>
              <a:gd name="T12" fmla="*/ 0 w 142875"/>
              <a:gd name="T13" fmla="*/ 1008079 h 1008061"/>
              <a:gd name="T14" fmla="*/ 71438 w 142875"/>
              <a:gd name="T15" fmla="*/ 1008079 h 1008061"/>
              <a:gd name="T16" fmla="*/ 142875 w 142875"/>
              <a:gd name="T17" fmla="*/ 1008079 h 1008061"/>
              <a:gd name="T18" fmla="*/ 107156 w 142875"/>
              <a:gd name="T19" fmla="*/ 504040 h 1008061"/>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35719 w 142875"/>
              <a:gd name="T31" fmla="*/ 504031 h 1008061"/>
              <a:gd name="T32" fmla="*/ 107156 w 142875"/>
              <a:gd name="T33" fmla="*/ 1008061 h 1008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875" h="1008061">
                <a:moveTo>
                  <a:pt x="0" y="1008061"/>
                </a:moveTo>
                <a:lnTo>
                  <a:pt x="71438" y="0"/>
                </a:lnTo>
                <a:lnTo>
                  <a:pt x="142875" y="1008061"/>
                </a:lnTo>
                <a:lnTo>
                  <a:pt x="0" y="1008061"/>
                </a:lnTo>
                <a:close/>
              </a:path>
            </a:pathLst>
          </a:custGeom>
          <a:solidFill>
            <a:srgbClr val="FFFF00"/>
          </a:solidFill>
          <a:ln w="9528">
            <a:solidFill>
              <a:srgbClr val="FFFF00"/>
            </a:solidFill>
            <a:prstDash val="solid"/>
            <a:miter lim="800000"/>
            <a:headEnd/>
            <a:tailEnd/>
          </a:ln>
        </p:spPr>
        <p:txBody>
          <a:bodyPr wrap="none" anchor="ctr"/>
          <a:lstStyle/>
          <a:p>
            <a:endParaRPr lang="fr-FR">
              <a:solidFill>
                <a:schemeClr val="tx2"/>
              </a:solidFill>
            </a:endParaRPr>
          </a:p>
        </p:txBody>
      </p:sp>
      <p:sp>
        <p:nvSpPr>
          <p:cNvPr id="13" name="Text Box 36"/>
          <p:cNvSpPr txBox="1">
            <a:spLocks noChangeArrowheads="1"/>
          </p:cNvSpPr>
          <p:nvPr/>
        </p:nvSpPr>
        <p:spPr bwMode="auto">
          <a:xfrm>
            <a:off x="3044801" y="4310037"/>
            <a:ext cx="1304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chemeClr val="tx2"/>
                </a:solidFill>
                <a:latin typeface="Book Antiqua" pitchFamily="18" charset="0"/>
              </a:rPr>
              <a:t>Bruit blanc</a:t>
            </a:r>
          </a:p>
        </p:txBody>
      </p:sp>
    </p:spTree>
    <p:extLst>
      <p:ext uri="{BB962C8B-B14F-4D97-AF65-F5344CB8AC3E}">
        <p14:creationId xmlns:p14="http://schemas.microsoft.com/office/powerpoint/2010/main" val="402314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Médecines alternatives ?</a:t>
            </a:r>
          </a:p>
        </p:txBody>
      </p:sp>
      <p:sp>
        <p:nvSpPr>
          <p:cNvPr id="3" name="Espace réservé du contenu 2"/>
          <p:cNvSpPr txBox="1">
            <a:spLocks noGrp="1"/>
          </p:cNvSpPr>
          <p:nvPr>
            <p:ph idx="1"/>
          </p:nvPr>
        </p:nvSpPr>
        <p:spPr/>
        <p:txBody>
          <a:bodyPr/>
          <a:lstStyle/>
          <a:p>
            <a:pPr marL="0" lvl="0" indent="0">
              <a:buNone/>
            </a:pPr>
            <a:endParaRPr lang="fr-FR"/>
          </a:p>
          <a:p>
            <a:pPr marL="0" lvl="0" indent="0">
              <a:buNone/>
            </a:pPr>
            <a:r>
              <a:rPr lang="fr-FR"/>
              <a:t>Ostéopathe </a:t>
            </a:r>
          </a:p>
          <a:p>
            <a:pPr marL="0" lvl="0" indent="0">
              <a:buNone/>
            </a:pPr>
            <a:r>
              <a:rPr lang="fr-FR"/>
              <a:t>Auriculothérapeute </a:t>
            </a:r>
          </a:p>
          <a:p>
            <a:pPr marL="0" lvl="0" indent="0">
              <a:buNone/>
            </a:pPr>
            <a:r>
              <a:rPr lang="fr-FR"/>
              <a:t>Acupuncteur ou médecine chinoise </a:t>
            </a:r>
          </a:p>
          <a:p>
            <a:pPr marL="0" lvl="0" indent="0">
              <a:buNone/>
            </a:pPr>
            <a:r>
              <a:rPr lang="fr-FR"/>
              <a:t>Autre ? </a:t>
            </a:r>
          </a:p>
        </p:txBody>
      </p:sp>
    </p:spTree>
    <p:extLst>
      <p:ext uri="{BB962C8B-B14F-4D97-AF65-F5344CB8AC3E}">
        <p14:creationId xmlns:p14="http://schemas.microsoft.com/office/powerpoint/2010/main" val="96216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107576"/>
            <a:ext cx="8042276" cy="761557"/>
          </a:xfrm>
        </p:spPr>
        <p:txBody>
          <a:bodyPr/>
          <a:lstStyle/>
          <a:p>
            <a:r>
              <a:rPr lang="fr-FR" sz="3200" dirty="0" smtClean="0"/>
              <a:t>Prévalence acouphènes en MG</a:t>
            </a:r>
            <a:endParaRPr lang="fr-FR" sz="3200" dirty="0"/>
          </a:p>
        </p:txBody>
      </p:sp>
      <p:pic>
        <p:nvPicPr>
          <p:cNvPr id="4" name="Espace réservé du contenu 3" descr="OMG - Données_20160314182012.png"/>
          <p:cNvPicPr>
            <a:picLocks noGrp="1" noChangeAspect="1"/>
          </p:cNvPicPr>
          <p:nvPr>
            <p:ph idx="1"/>
          </p:nvPr>
        </p:nvPicPr>
        <p:blipFill>
          <a:blip r:embed="rId2" cstate="print"/>
          <a:stretch>
            <a:fillRect/>
          </a:stretch>
        </p:blipFill>
        <p:spPr>
          <a:xfrm>
            <a:off x="117695" y="869133"/>
            <a:ext cx="8473856" cy="5676521"/>
          </a:xfr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Médecines alternatives ?</a:t>
            </a:r>
          </a:p>
        </p:txBody>
      </p:sp>
      <p:sp>
        <p:nvSpPr>
          <p:cNvPr id="3" name="Espace réservé du contenu 2"/>
          <p:cNvSpPr txBox="1">
            <a:spLocks noGrp="1"/>
          </p:cNvSpPr>
          <p:nvPr>
            <p:ph idx="1"/>
          </p:nvPr>
        </p:nvSpPr>
        <p:spPr/>
        <p:txBody>
          <a:bodyPr/>
          <a:lstStyle/>
          <a:p>
            <a:pPr marL="0" lvl="0" indent="0">
              <a:buNone/>
            </a:pPr>
            <a:endParaRPr lang="fr-FR" dirty="0"/>
          </a:p>
          <a:p>
            <a:pPr marL="0" lvl="0" indent="0">
              <a:buNone/>
            </a:pPr>
            <a:r>
              <a:rPr lang="fr-FR" dirty="0"/>
              <a:t>Ostéopathe ou kiné: </a:t>
            </a:r>
            <a:r>
              <a:rPr lang="fr-FR" dirty="0">
                <a:solidFill>
                  <a:srgbClr val="FF0000"/>
                </a:solidFill>
              </a:rPr>
              <a:t>oui si </a:t>
            </a:r>
            <a:r>
              <a:rPr lang="fr-FR" dirty="0" err="1">
                <a:solidFill>
                  <a:srgbClr val="FF0000"/>
                </a:solidFill>
              </a:rPr>
              <a:t>pb</a:t>
            </a:r>
            <a:r>
              <a:rPr lang="fr-FR" dirty="0">
                <a:solidFill>
                  <a:srgbClr val="FF0000"/>
                </a:solidFill>
              </a:rPr>
              <a:t> ATM ou cervical</a:t>
            </a:r>
          </a:p>
          <a:p>
            <a:pPr marL="0" lvl="0" indent="0">
              <a:buNone/>
            </a:pPr>
            <a:r>
              <a:rPr lang="fr-FR" strike="sngStrike" dirty="0" smtClean="0"/>
              <a:t>Auriculothérapeute: non! </a:t>
            </a:r>
            <a:endParaRPr lang="fr-FR" strike="sngStrike" dirty="0"/>
          </a:p>
          <a:p>
            <a:pPr marL="0" lvl="0" indent="0">
              <a:buNone/>
            </a:pPr>
            <a:r>
              <a:rPr lang="fr-FR" dirty="0"/>
              <a:t>Acupuncteur ou médecine chinoise </a:t>
            </a:r>
            <a:r>
              <a:rPr lang="fr-FR" dirty="0">
                <a:solidFill>
                  <a:srgbClr val="FF0000"/>
                </a:solidFill>
              </a:rPr>
              <a:t>??</a:t>
            </a:r>
          </a:p>
          <a:p>
            <a:pPr marL="0" lvl="0" indent="0">
              <a:buNone/>
            </a:pPr>
            <a:r>
              <a:rPr lang="fr-FR" dirty="0"/>
              <a:t>Autre ? </a:t>
            </a:r>
            <a:r>
              <a:rPr lang="fr-FR" dirty="0" err="1">
                <a:solidFill>
                  <a:srgbClr val="FF0000"/>
                </a:solidFill>
              </a:rPr>
              <a:t>Hypnothérapeute</a:t>
            </a:r>
            <a:r>
              <a:rPr lang="fr-FR" dirty="0">
                <a:solidFill>
                  <a:srgbClr val="FF0000"/>
                </a:solidFill>
              </a:rPr>
              <a:t> ??</a:t>
            </a:r>
          </a:p>
        </p:txBody>
      </p:sp>
    </p:spTree>
    <p:extLst>
      <p:ext uri="{BB962C8B-B14F-4D97-AF65-F5344CB8AC3E}">
        <p14:creationId xmlns:p14="http://schemas.microsoft.com/office/powerpoint/2010/main" val="323760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sz="4000"/>
              <a:t>ACCOMPAGNEMENT THERAPEUTIQUE</a:t>
            </a:r>
          </a:p>
        </p:txBody>
      </p:sp>
      <p:sp>
        <p:nvSpPr>
          <p:cNvPr id="3" name="Espace réservé du contenu 2"/>
          <p:cNvSpPr txBox="1">
            <a:spLocks noGrp="1"/>
          </p:cNvSpPr>
          <p:nvPr>
            <p:ph idx="1"/>
          </p:nvPr>
        </p:nvSpPr>
        <p:spPr>
          <a:xfrm>
            <a:off x="251524" y="1600200"/>
            <a:ext cx="8136907" cy="4800600"/>
          </a:xfrm>
        </p:spPr>
        <p:txBody>
          <a:bodyPr>
            <a:normAutofit fontScale="85000" lnSpcReduction="10000"/>
          </a:bodyPr>
          <a:lstStyle/>
          <a:p>
            <a:pPr lvl="0"/>
            <a:r>
              <a:rPr lang="fr-FR" dirty="0"/>
              <a:t>Livres</a:t>
            </a:r>
          </a:p>
          <a:p>
            <a:pPr lvl="1"/>
            <a:r>
              <a:rPr lang="fr-FR" b="1" dirty="0"/>
              <a:t>Bien vivre avec des acouphènes, </a:t>
            </a:r>
            <a:r>
              <a:rPr lang="fr-FR" dirty="0"/>
              <a:t>Philippe </a:t>
            </a:r>
            <a:r>
              <a:rPr lang="fr-FR" dirty="0" err="1"/>
              <a:t>Peignard</a:t>
            </a:r>
            <a:r>
              <a:rPr lang="fr-FR" dirty="0"/>
              <a:t>, Ed. O. Jacob, 14€</a:t>
            </a:r>
          </a:p>
          <a:p>
            <a:pPr lvl="1"/>
            <a:r>
              <a:rPr lang="fr-FR" b="1" dirty="0"/>
              <a:t>Acouphènes, les soulager avec la sophrologie</a:t>
            </a:r>
            <a:r>
              <a:rPr lang="fr-FR" dirty="0"/>
              <a:t> Patricia </a:t>
            </a:r>
            <a:r>
              <a:rPr lang="fr-FR" dirty="0" err="1"/>
              <a:t>Grevin</a:t>
            </a:r>
            <a:r>
              <a:rPr lang="fr-FR" dirty="0"/>
              <a:t>, +CD, 25 € </a:t>
            </a:r>
          </a:p>
          <a:p>
            <a:pPr lvl="1"/>
            <a:r>
              <a:rPr lang="fr-FR" b="1" dirty="0"/>
              <a:t>L’acouphène dans tous ses états</a:t>
            </a:r>
            <a:r>
              <a:rPr lang="fr-FR" dirty="0"/>
              <a:t>, Anne-Marie </a:t>
            </a:r>
            <a:r>
              <a:rPr lang="fr-FR" dirty="0" err="1"/>
              <a:t>Piffaut</a:t>
            </a:r>
            <a:r>
              <a:rPr lang="fr-FR" dirty="0"/>
              <a:t>, Ed L’Harmattan, 22€ </a:t>
            </a:r>
            <a:r>
              <a:rPr lang="fr-FR" sz="1800" dirty="0"/>
              <a:t>(</a:t>
            </a:r>
            <a:r>
              <a:rPr lang="fr-FR" sz="1800" dirty="0" err="1"/>
              <a:t>Fleurieux</a:t>
            </a:r>
            <a:r>
              <a:rPr lang="fr-FR" sz="1800" dirty="0"/>
              <a:t> sur l'Arbresle)</a:t>
            </a:r>
          </a:p>
          <a:p>
            <a:pPr lvl="1"/>
            <a:r>
              <a:rPr lang="fr-FR" b="1" dirty="0"/>
              <a:t>Acouphènes</a:t>
            </a:r>
            <a:r>
              <a:rPr lang="fr-FR" dirty="0"/>
              <a:t>, Association France Acouphènes, 17€</a:t>
            </a:r>
          </a:p>
          <a:p>
            <a:pPr lvl="0"/>
            <a:r>
              <a:rPr lang="fr-FR" dirty="0"/>
              <a:t>Sites: </a:t>
            </a:r>
          </a:p>
          <a:p>
            <a:pPr lvl="1"/>
            <a:r>
              <a:rPr lang="fr-FR" dirty="0"/>
              <a:t>r-philippe-peignard.blogspot.fr 14 mars 2014 - rôle de l'attention dans la persistance et la majoration de l'</a:t>
            </a:r>
            <a:r>
              <a:rPr lang="fr-FR" b="1" dirty="0"/>
              <a:t>acouphène</a:t>
            </a:r>
            <a:r>
              <a:rPr lang="fr-FR" dirty="0"/>
              <a:t>.</a:t>
            </a:r>
          </a:p>
          <a:p>
            <a:pPr lvl="1"/>
            <a:r>
              <a:rPr lang="fr-FR" sz="2400" kern="0" dirty="0" smtClean="0">
                <a:solidFill>
                  <a:schemeClr val="tx2"/>
                </a:solidFill>
                <a:latin typeface="Arial"/>
                <a:ea typeface="Microsoft YaHei"/>
              </a:rPr>
              <a:t>Association </a:t>
            </a:r>
            <a:r>
              <a:rPr lang="fr-FR" sz="2400" kern="0" dirty="0">
                <a:solidFill>
                  <a:schemeClr val="tx2"/>
                </a:solidFill>
                <a:latin typeface="Arial"/>
                <a:ea typeface="Microsoft YaHei"/>
              </a:rPr>
              <a:t>France Acouphène</a:t>
            </a:r>
            <a:r>
              <a:rPr lang="fr-FR" kern="0" dirty="0">
                <a:solidFill>
                  <a:schemeClr val="tx2"/>
                </a:solidFill>
                <a:latin typeface="Arial"/>
                <a:ea typeface="Microsoft YaHei"/>
              </a:rPr>
              <a:t>: information, écoute téléphonique </a:t>
            </a:r>
            <a:r>
              <a:rPr lang="fr-FR" sz="1800" kern="0" dirty="0">
                <a:solidFill>
                  <a:schemeClr val="tx2"/>
                </a:solidFill>
                <a:latin typeface="Arial"/>
                <a:ea typeface="Microsoft YaHei"/>
              </a:rPr>
              <a:t>0820 222 213, </a:t>
            </a:r>
            <a:r>
              <a:rPr lang="fr-FR" kern="0" dirty="0">
                <a:solidFill>
                  <a:schemeClr val="tx2"/>
                </a:solidFill>
                <a:latin typeface="Arial"/>
                <a:ea typeface="Microsoft YaHei"/>
              </a:rPr>
              <a:t>groupes de </a:t>
            </a:r>
            <a:r>
              <a:rPr lang="fr-FR" kern="0" dirty="0" smtClean="0">
                <a:solidFill>
                  <a:schemeClr val="tx2"/>
                </a:solidFill>
                <a:latin typeface="Arial"/>
                <a:ea typeface="Microsoft YaHei"/>
              </a:rPr>
              <a:t>parole</a:t>
            </a:r>
            <a:endParaRPr lang="fr-FR" dirty="0"/>
          </a:p>
          <a:p>
            <a:pPr lvl="0"/>
            <a:r>
              <a:rPr lang="fr-FR" dirty="0"/>
              <a:t>Congrès </a:t>
            </a:r>
            <a:r>
              <a:rPr lang="fr-FR" dirty="0" err="1"/>
              <a:t>AFrEPA</a:t>
            </a:r>
            <a:r>
              <a:rPr lang="fr-FR" dirty="0"/>
              <a:t>  2017 à Lyon </a:t>
            </a:r>
          </a:p>
          <a:p>
            <a:pPr lvl="1"/>
            <a:endParaRPr lang="fr-FR" dirty="0"/>
          </a:p>
          <a:p>
            <a:pPr lvl="0"/>
            <a:endParaRPr lang="fr-FR" dirty="0"/>
          </a:p>
        </p:txBody>
      </p:sp>
    </p:spTree>
    <p:extLst>
      <p:ext uri="{BB962C8B-B14F-4D97-AF65-F5344CB8AC3E}">
        <p14:creationId xmlns:p14="http://schemas.microsoft.com/office/powerpoint/2010/main" val="43852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107576"/>
            <a:ext cx="8042276" cy="680075"/>
          </a:xfrm>
        </p:spPr>
        <p:txBody>
          <a:bodyPr/>
          <a:lstStyle/>
          <a:p>
            <a:r>
              <a:rPr lang="fr-FR" sz="3200" dirty="0" smtClean="0"/>
              <a:t>Divers</a:t>
            </a:r>
            <a:endParaRPr lang="fr-FR" sz="3200" dirty="0"/>
          </a:p>
        </p:txBody>
      </p:sp>
      <p:sp>
        <p:nvSpPr>
          <p:cNvPr id="3" name="Espace réservé du contenu 2"/>
          <p:cNvSpPr>
            <a:spLocks noGrp="1"/>
          </p:cNvSpPr>
          <p:nvPr>
            <p:ph idx="1"/>
          </p:nvPr>
        </p:nvSpPr>
        <p:spPr>
          <a:xfrm>
            <a:off x="549275" y="1113576"/>
            <a:ext cx="8042276" cy="4830025"/>
          </a:xfrm>
        </p:spPr>
        <p:txBody>
          <a:bodyPr>
            <a:normAutofit fontScale="92500" lnSpcReduction="10000"/>
          </a:bodyPr>
          <a:lstStyle/>
          <a:p>
            <a:r>
              <a:rPr lang="fr-FR" dirty="0" smtClean="0"/>
              <a:t>« TINNITUS » est l'expression de langue anglaise. L'origine latine de ce mot signifie "tinter ou sonner comme une cloche".</a:t>
            </a:r>
          </a:p>
          <a:p>
            <a:r>
              <a:rPr lang="fr-FR" dirty="0" smtClean="0"/>
              <a:t>Lorsque la personne entend des bruits significatifs comme des voix, de la musique ou autre, on parle alors d'hallucinations auditives.</a:t>
            </a:r>
          </a:p>
          <a:p>
            <a:r>
              <a:rPr lang="fr-FR" dirty="0" smtClean="0"/>
              <a:t>Utiliser les Questions de l’ELFE</a:t>
            </a:r>
          </a:p>
          <a:p>
            <a:r>
              <a:rPr lang="fr-FR" dirty="0" smtClean="0"/>
              <a:t>L’approche holistique consiste à comprendre chaque état de santé ou de déficience en fonction des facteurs physiques, psychologiques, sociaux, écologiques et spirituels.</a:t>
            </a:r>
          </a:p>
          <a:p>
            <a:r>
              <a:rPr lang="fr-FR" dirty="0" smtClean="0"/>
              <a:t>L'être humain n'est pas limité à une paire d'oreilles.  </a:t>
            </a:r>
            <a:endParaRPr lang="fr-FR" dirty="0"/>
          </a:p>
        </p:txBody>
      </p:sp>
    </p:spTree>
    <p:extLst>
      <p:ext uri="{BB962C8B-B14F-4D97-AF65-F5344CB8AC3E}">
        <p14:creationId xmlns:p14="http://schemas.microsoft.com/office/powerpoint/2010/main" val="2393749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  La prise en charge « </a:t>
            </a:r>
            <a:r>
              <a:rPr lang="fr-FR" sz="2000" i="1" dirty="0" smtClean="0"/>
              <a:t>va faire de la blessure du système auditif une cicatrice</a:t>
            </a:r>
            <a:r>
              <a:rPr lang="fr-FR" sz="2000" dirty="0" smtClean="0"/>
              <a:t> ».</a:t>
            </a:r>
            <a:endParaRPr lang="fr-FR" sz="2000" dirty="0"/>
          </a:p>
        </p:txBody>
      </p:sp>
      <p:sp>
        <p:nvSpPr>
          <p:cNvPr id="3" name="Espace réservé du contenu 2"/>
          <p:cNvSpPr>
            <a:spLocks noGrp="1"/>
          </p:cNvSpPr>
          <p:nvPr>
            <p:ph idx="1"/>
          </p:nvPr>
        </p:nvSpPr>
        <p:spPr>
          <a:xfrm>
            <a:off x="549275" y="1600201"/>
            <a:ext cx="8042276" cy="4891134"/>
          </a:xfrm>
        </p:spPr>
        <p:txBody>
          <a:bodyPr>
            <a:normAutofit fontScale="25000" lnSpcReduction="20000"/>
          </a:bodyPr>
          <a:lstStyle/>
          <a:p>
            <a:r>
              <a:rPr lang="fr-FR" sz="3600" u="sng" dirty="0" smtClean="0">
                <a:hlinkClick r:id="rId2"/>
              </a:rPr>
              <a:t>REVUE DU PRATICIEN MEDECINE GENERALE</a:t>
            </a:r>
            <a:r>
              <a:rPr lang="fr-FR" sz="3600" dirty="0" smtClean="0"/>
              <a:t>, vol. 18, n° 670-671, 2004/11/22, pages 1331-1338, ISSN 0989-2737, FRA </a:t>
            </a:r>
            <a:r>
              <a:rPr lang="fr-FR" sz="3600" u="sng" dirty="0" smtClean="0">
                <a:hlinkClick r:id="rId3"/>
              </a:rPr>
              <a:t>FRACHET (Bruno)</a:t>
            </a:r>
            <a:endParaRPr lang="fr-FR" sz="3600" dirty="0" smtClean="0"/>
          </a:p>
          <a:p>
            <a:pPr>
              <a:buNone/>
            </a:pPr>
            <a:r>
              <a:rPr lang="fr-FR" dirty="0" smtClean="0"/>
              <a:t>                 </a:t>
            </a:r>
            <a:r>
              <a:rPr lang="fr-FR" sz="5600" dirty="0" smtClean="0"/>
              <a:t>Le maître mot de la prise en charge des </a:t>
            </a:r>
            <a:r>
              <a:rPr lang="fr-FR" sz="5600" b="1" dirty="0" smtClean="0"/>
              <a:t>acouphènes</a:t>
            </a:r>
            <a:r>
              <a:rPr lang="fr-FR" sz="5600" dirty="0" smtClean="0"/>
              <a:t> subjectifs est l'habituation.</a:t>
            </a:r>
          </a:p>
          <a:p>
            <a:r>
              <a:rPr lang="fr-FR" sz="5600" dirty="0" smtClean="0"/>
              <a:t>A défaut de guérison, la tolérance est le contrat qu'il est permis de proposer au patient.</a:t>
            </a:r>
          </a:p>
          <a:p>
            <a:r>
              <a:rPr lang="fr-FR" sz="5600" dirty="0" smtClean="0"/>
              <a:t>De façon simple et compréhensible, le médecin explique au patient (en s'appuyant sur des paraboles ou des faits de vie) que la prise en charge « </a:t>
            </a:r>
            <a:r>
              <a:rPr lang="fr-FR" sz="5600" i="1" dirty="0" smtClean="0"/>
              <a:t>va faire de la blessure du système auditif une cicatrice</a:t>
            </a:r>
            <a:r>
              <a:rPr lang="fr-FR" sz="5600" dirty="0" smtClean="0"/>
              <a:t> ».</a:t>
            </a:r>
          </a:p>
          <a:p>
            <a:r>
              <a:rPr lang="fr-FR" sz="5600" dirty="0" smtClean="0"/>
              <a:t>Toute cicatrice, après des soins et du temps, ne dérange plus et ne se remarque que lorsqu'on y prête attention.</a:t>
            </a:r>
          </a:p>
          <a:p>
            <a:r>
              <a:rPr lang="fr-FR" sz="5600" dirty="0" smtClean="0"/>
              <a:t>Ainsi, la guérison plus exactement, la consolidation est la tolérance au quotidien de cette cicatrice auditive.</a:t>
            </a:r>
          </a:p>
          <a:p>
            <a:r>
              <a:rPr lang="fr-FR" sz="5600" dirty="0" smtClean="0"/>
              <a:t>Certes, si « </a:t>
            </a:r>
            <a:r>
              <a:rPr lang="fr-FR" sz="5600" i="1" dirty="0" smtClean="0"/>
              <a:t>on écoute</a:t>
            </a:r>
            <a:r>
              <a:rPr lang="fr-FR" sz="5600" dirty="0" smtClean="0"/>
              <a:t> » l'acouphène, on l'entend.</a:t>
            </a:r>
          </a:p>
          <a:p>
            <a:r>
              <a:rPr lang="fr-FR" sz="5600" dirty="0" smtClean="0"/>
              <a:t>De même que la cicatrice démange parfois, la tolérance de l'acouphène peut varier.</a:t>
            </a:r>
          </a:p>
          <a:p>
            <a:r>
              <a:rPr lang="fr-FR" sz="5600" dirty="0" smtClean="0"/>
              <a:t>En ce qui concerne l'acouphène ancien, le patient n'en espère plus la disparition, mais il désire essentiellement qu'il ne s'aggrave pas, ce dont il peut être assuré.</a:t>
            </a:r>
          </a:p>
          <a:p>
            <a:pPr>
              <a:buNone/>
            </a:pPr>
            <a:endParaRPr lang="fr-FR" sz="5600" dirty="0"/>
          </a:p>
        </p:txBody>
      </p:sp>
    </p:spTree>
    <p:extLst>
      <p:ext uri="{BB962C8B-B14F-4D97-AF65-F5344CB8AC3E}">
        <p14:creationId xmlns:p14="http://schemas.microsoft.com/office/powerpoint/2010/main" val="29844041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sz="4000" dirty="0"/>
              <a:t>ACCOMPAGNEMENT THERAPEUTIQUE: petit lexique</a:t>
            </a:r>
          </a:p>
        </p:txBody>
      </p:sp>
      <p:sp>
        <p:nvSpPr>
          <p:cNvPr id="3" name="Espace réservé du contenu 2"/>
          <p:cNvSpPr txBox="1">
            <a:spLocks noGrp="1"/>
          </p:cNvSpPr>
          <p:nvPr>
            <p:ph idx="1"/>
          </p:nvPr>
        </p:nvSpPr>
        <p:spPr>
          <a:xfrm>
            <a:off x="323523" y="1844820"/>
            <a:ext cx="8640961" cy="4897764"/>
          </a:xfrm>
        </p:spPr>
        <p:txBody>
          <a:bodyPr/>
          <a:lstStyle/>
          <a:p>
            <a:pPr lvl="0">
              <a:lnSpc>
                <a:spcPct val="80000"/>
              </a:lnSpc>
            </a:pPr>
            <a:r>
              <a:rPr lang="fr-FR" sz="2400" b="1">
                <a:solidFill>
                  <a:srgbClr val="FF0000"/>
                </a:solidFill>
              </a:rPr>
              <a:t>A</a:t>
            </a:r>
            <a:r>
              <a:rPr lang="fr-FR" sz="2400" b="1">
                <a:solidFill>
                  <a:srgbClr val="C89F5D"/>
                </a:solidFill>
              </a:rPr>
              <a:t>paiser</a:t>
            </a:r>
            <a:r>
              <a:rPr lang="fr-FR" sz="2400" b="1"/>
              <a:t> </a:t>
            </a:r>
            <a:r>
              <a:rPr lang="fr-FR" sz="2400"/>
              <a:t>par explications </a:t>
            </a:r>
          </a:p>
          <a:p>
            <a:pPr lvl="0">
              <a:lnSpc>
                <a:spcPct val="80000"/>
              </a:lnSpc>
            </a:pPr>
            <a:r>
              <a:rPr lang="fr-FR" sz="2400" b="1">
                <a:solidFill>
                  <a:srgbClr val="FF0000"/>
                </a:solidFill>
              </a:rPr>
              <a:t>C</a:t>
            </a:r>
            <a:r>
              <a:rPr lang="fr-FR" sz="2400" b="1">
                <a:solidFill>
                  <a:srgbClr val="C89F5D"/>
                </a:solidFill>
              </a:rPr>
              <a:t>ompatir</a:t>
            </a:r>
            <a:endParaRPr lang="fr-FR" sz="2400"/>
          </a:p>
          <a:p>
            <a:pPr lvl="0">
              <a:lnSpc>
                <a:spcPct val="80000"/>
              </a:lnSpc>
            </a:pPr>
            <a:r>
              <a:rPr lang="fr-FR" sz="2400" b="1">
                <a:solidFill>
                  <a:srgbClr val="FF0000"/>
                </a:solidFill>
              </a:rPr>
              <a:t>O</a:t>
            </a:r>
            <a:r>
              <a:rPr lang="fr-FR" sz="2400" b="1">
                <a:solidFill>
                  <a:srgbClr val="C89F5D"/>
                </a:solidFill>
              </a:rPr>
              <a:t>rienter (bilans, ttt)</a:t>
            </a:r>
            <a:endParaRPr lang="fr-FR" sz="2400"/>
          </a:p>
          <a:p>
            <a:pPr lvl="0">
              <a:lnSpc>
                <a:spcPct val="80000"/>
              </a:lnSpc>
            </a:pPr>
            <a:r>
              <a:rPr lang="fr-FR" sz="2400" b="1">
                <a:solidFill>
                  <a:srgbClr val="FF0000"/>
                </a:solidFill>
              </a:rPr>
              <a:t>O</a:t>
            </a:r>
            <a:r>
              <a:rPr lang="fr-FR" sz="2400" b="1">
                <a:solidFill>
                  <a:srgbClr val="C89F5D"/>
                </a:solidFill>
              </a:rPr>
              <a:t>rienter l’attention sur d’autres sensations</a:t>
            </a:r>
          </a:p>
          <a:p>
            <a:pPr lvl="0">
              <a:lnSpc>
                <a:spcPct val="80000"/>
              </a:lnSpc>
            </a:pPr>
            <a:r>
              <a:rPr lang="fr-FR" sz="2400" b="1">
                <a:solidFill>
                  <a:srgbClr val="FF0000"/>
                </a:solidFill>
              </a:rPr>
              <a:t>P</a:t>
            </a:r>
            <a:r>
              <a:rPr lang="fr-FR" sz="2400" b="1">
                <a:solidFill>
                  <a:srgbClr val="C89F5D"/>
                </a:solidFill>
              </a:rPr>
              <a:t>révenir </a:t>
            </a:r>
            <a:r>
              <a:rPr lang="fr-FR" sz="2400"/>
              <a:t>les déceptions</a:t>
            </a:r>
          </a:p>
          <a:p>
            <a:pPr lvl="0">
              <a:lnSpc>
                <a:spcPct val="80000"/>
              </a:lnSpc>
            </a:pPr>
            <a:r>
              <a:rPr lang="fr-FR" sz="2400" b="1">
                <a:solidFill>
                  <a:srgbClr val="FF0000"/>
                </a:solidFill>
              </a:rPr>
              <a:t>H</a:t>
            </a:r>
            <a:r>
              <a:rPr lang="fr-FR" sz="2400" b="1">
                <a:solidFill>
                  <a:srgbClr val="C89F5D"/>
                </a:solidFill>
              </a:rPr>
              <a:t>abituation </a:t>
            </a:r>
            <a:r>
              <a:rPr lang="fr-FR" sz="2400"/>
              <a:t>cérébrale</a:t>
            </a:r>
          </a:p>
          <a:p>
            <a:pPr lvl="0">
              <a:lnSpc>
                <a:spcPct val="80000"/>
              </a:lnSpc>
            </a:pPr>
            <a:r>
              <a:rPr lang="fr-FR" sz="2400" b="1">
                <a:solidFill>
                  <a:srgbClr val="FF0000"/>
                </a:solidFill>
              </a:rPr>
              <a:t>E</a:t>
            </a:r>
            <a:r>
              <a:rPr lang="fr-FR" sz="2400" b="1">
                <a:solidFill>
                  <a:srgbClr val="C89F5D"/>
                </a:solidFill>
              </a:rPr>
              <a:t>nrichir l’Environnement sonore</a:t>
            </a:r>
          </a:p>
          <a:p>
            <a:pPr lvl="0">
              <a:lnSpc>
                <a:spcPct val="80000"/>
              </a:lnSpc>
            </a:pPr>
            <a:r>
              <a:rPr lang="fr-FR" sz="2400" b="1">
                <a:solidFill>
                  <a:srgbClr val="FF0000"/>
                </a:solidFill>
              </a:rPr>
              <a:t>N</a:t>
            </a:r>
            <a:r>
              <a:rPr lang="fr-FR" sz="2400" b="1">
                <a:solidFill>
                  <a:srgbClr val="C89F5D"/>
                </a:solidFill>
              </a:rPr>
              <a:t>e pas dire </a:t>
            </a:r>
          </a:p>
          <a:p>
            <a:pPr lvl="0">
              <a:lnSpc>
                <a:spcPct val="80000"/>
              </a:lnSpc>
            </a:pPr>
            <a:r>
              <a:rPr lang="fr-FR" sz="2400" b="1">
                <a:solidFill>
                  <a:srgbClr val="C89F5D"/>
                </a:solidFill>
              </a:rPr>
              <a:t>(Ré)</a:t>
            </a:r>
            <a:r>
              <a:rPr lang="fr-FR" sz="2400" b="1">
                <a:solidFill>
                  <a:srgbClr val="FF0000"/>
                </a:solidFill>
              </a:rPr>
              <a:t>E</a:t>
            </a:r>
            <a:r>
              <a:rPr lang="fr-FR" sz="2400" b="1">
                <a:solidFill>
                  <a:srgbClr val="C89F5D"/>
                </a:solidFill>
              </a:rPr>
              <a:t>duquer le système auditif central</a:t>
            </a:r>
            <a:endParaRPr lang="fr-FR" sz="2000"/>
          </a:p>
        </p:txBody>
      </p:sp>
    </p:spTree>
    <p:extLst>
      <p:ext uri="{BB962C8B-B14F-4D97-AF65-F5344CB8AC3E}">
        <p14:creationId xmlns:p14="http://schemas.microsoft.com/office/powerpoint/2010/main" val="173461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49275" y="283280"/>
            <a:ext cx="8042276" cy="774168"/>
          </a:xfrm>
        </p:spPr>
        <p:txBody>
          <a:bodyPr/>
          <a:lstStyle/>
          <a:p>
            <a:pPr lvl="0"/>
            <a:r>
              <a:rPr lang="fr-FR" sz="2800" dirty="0"/>
              <a:t>ACCOMPAGNEMENT THERAPEUTIQUE</a:t>
            </a:r>
          </a:p>
        </p:txBody>
      </p:sp>
      <p:sp>
        <p:nvSpPr>
          <p:cNvPr id="3" name="Espace réservé du contenu 2"/>
          <p:cNvSpPr txBox="1">
            <a:spLocks noGrp="1"/>
          </p:cNvSpPr>
          <p:nvPr>
            <p:ph idx="1"/>
          </p:nvPr>
        </p:nvSpPr>
        <p:spPr>
          <a:xfrm>
            <a:off x="179515" y="1305446"/>
            <a:ext cx="8640961" cy="5365129"/>
          </a:xfrm>
        </p:spPr>
        <p:txBody>
          <a:bodyPr>
            <a:normAutofit fontScale="92500" lnSpcReduction="20000"/>
          </a:bodyPr>
          <a:lstStyle/>
          <a:p>
            <a:pPr lvl="0">
              <a:lnSpc>
                <a:spcPct val="80000"/>
              </a:lnSpc>
            </a:pPr>
            <a:r>
              <a:rPr lang="fr-FR" sz="2000" b="1" dirty="0">
                <a:solidFill>
                  <a:srgbClr val="FF0000"/>
                </a:solidFill>
              </a:rPr>
              <a:t>A</a:t>
            </a:r>
            <a:r>
              <a:rPr lang="fr-FR" sz="2000" b="1" dirty="0">
                <a:solidFill>
                  <a:srgbClr val="C89F5D"/>
                </a:solidFill>
              </a:rPr>
              <a:t>paiser</a:t>
            </a:r>
            <a:r>
              <a:rPr lang="fr-FR" sz="2000" b="1" dirty="0"/>
              <a:t> </a:t>
            </a:r>
            <a:r>
              <a:rPr lang="fr-FR" sz="2000" dirty="0"/>
              <a:t>par explications: </a:t>
            </a:r>
          </a:p>
          <a:p>
            <a:pPr lvl="1">
              <a:lnSpc>
                <a:spcPct val="80000"/>
              </a:lnSpc>
              <a:spcBef>
                <a:spcPts val="400"/>
              </a:spcBef>
            </a:pPr>
            <a:r>
              <a:rPr lang="fr-FR" sz="1800" dirty="0"/>
              <a:t>diminution rapide (1-6 mois) si </a:t>
            </a:r>
            <a:r>
              <a:rPr lang="fr-FR" sz="1800" dirty="0" err="1"/>
              <a:t>retentisst</a:t>
            </a:r>
            <a:r>
              <a:rPr lang="fr-FR" sz="1800" dirty="0"/>
              <a:t> émotionnel limité </a:t>
            </a:r>
          </a:p>
          <a:p>
            <a:pPr lvl="1">
              <a:lnSpc>
                <a:spcPct val="80000"/>
              </a:lnSpc>
              <a:spcBef>
                <a:spcPts val="400"/>
              </a:spcBef>
            </a:pPr>
            <a:r>
              <a:rPr lang="fr-FR" sz="1800" dirty="0"/>
              <a:t>Anxiolytique, ATD,  sophrologue, psychologue TCC (surtout si hyperacousie, pour accepter thérapie sonore)</a:t>
            </a:r>
          </a:p>
          <a:p>
            <a:pPr lvl="0">
              <a:lnSpc>
                <a:spcPct val="80000"/>
              </a:lnSpc>
            </a:pPr>
            <a:r>
              <a:rPr lang="fr-FR" sz="2000" b="1" dirty="0">
                <a:solidFill>
                  <a:srgbClr val="FF0000"/>
                </a:solidFill>
              </a:rPr>
              <a:t>C</a:t>
            </a:r>
            <a:r>
              <a:rPr lang="fr-FR" sz="2000" b="1" dirty="0">
                <a:solidFill>
                  <a:srgbClr val="C89F5D"/>
                </a:solidFill>
              </a:rPr>
              <a:t>ompatir</a:t>
            </a:r>
            <a:r>
              <a:rPr lang="fr-FR" sz="2000" dirty="0"/>
              <a:t>: « </a:t>
            </a:r>
            <a:r>
              <a:rPr lang="fr-FR" sz="1800" dirty="0"/>
              <a:t>c’est intrusif, invalidant, mais vous allez vous en sortir »</a:t>
            </a:r>
          </a:p>
          <a:p>
            <a:pPr lvl="0">
              <a:lnSpc>
                <a:spcPct val="80000"/>
              </a:lnSpc>
            </a:pPr>
            <a:r>
              <a:rPr lang="fr-FR" sz="2000" b="1" dirty="0">
                <a:solidFill>
                  <a:srgbClr val="FF0000"/>
                </a:solidFill>
              </a:rPr>
              <a:t>O</a:t>
            </a:r>
            <a:r>
              <a:rPr lang="fr-FR" sz="2000" b="1" dirty="0">
                <a:solidFill>
                  <a:srgbClr val="C89F5D"/>
                </a:solidFill>
              </a:rPr>
              <a:t>rienter (bilans, </a:t>
            </a:r>
            <a:r>
              <a:rPr lang="fr-FR" sz="2000" b="1" dirty="0" err="1">
                <a:solidFill>
                  <a:srgbClr val="C89F5D"/>
                </a:solidFill>
              </a:rPr>
              <a:t>ttts</a:t>
            </a:r>
            <a:r>
              <a:rPr lang="fr-FR" sz="2000" b="1" dirty="0">
                <a:solidFill>
                  <a:srgbClr val="C89F5D"/>
                </a:solidFill>
              </a:rPr>
              <a:t>)</a:t>
            </a:r>
            <a:r>
              <a:rPr lang="fr-FR" sz="2000" b="1" dirty="0"/>
              <a:t> </a:t>
            </a:r>
            <a:r>
              <a:rPr lang="fr-FR" sz="2000" dirty="0"/>
              <a:t>:</a:t>
            </a:r>
          </a:p>
          <a:p>
            <a:pPr lvl="1">
              <a:lnSpc>
                <a:spcPct val="80000"/>
              </a:lnSpc>
              <a:spcBef>
                <a:spcPts val="400"/>
              </a:spcBef>
            </a:pPr>
            <a:r>
              <a:rPr lang="fr-FR" sz="1800" dirty="0"/>
              <a:t>Décrire les possibilités: psy TCC, </a:t>
            </a:r>
            <a:r>
              <a:rPr lang="fr-FR" sz="1800" dirty="0" err="1"/>
              <a:t>audioproth</a:t>
            </a:r>
            <a:r>
              <a:rPr lang="fr-FR" sz="1800" dirty="0"/>
              <a:t>., </a:t>
            </a:r>
            <a:r>
              <a:rPr lang="fr-FR" sz="1800" dirty="0" err="1"/>
              <a:t>sophro</a:t>
            </a:r>
            <a:r>
              <a:rPr lang="fr-FR" sz="1800" dirty="0"/>
              <a:t>, kiné, stomato, </a:t>
            </a:r>
            <a:r>
              <a:rPr lang="fr-FR" sz="1800" dirty="0" err="1"/>
              <a:t>polysomnographie</a:t>
            </a:r>
            <a:r>
              <a:rPr lang="fr-FR" sz="1800" dirty="0"/>
              <a:t>,…</a:t>
            </a:r>
          </a:p>
          <a:p>
            <a:pPr lvl="0">
              <a:lnSpc>
                <a:spcPct val="80000"/>
              </a:lnSpc>
            </a:pPr>
            <a:r>
              <a:rPr lang="fr-FR" sz="2000" b="1" dirty="0">
                <a:solidFill>
                  <a:srgbClr val="FF0000"/>
                </a:solidFill>
              </a:rPr>
              <a:t>O</a:t>
            </a:r>
            <a:r>
              <a:rPr lang="fr-FR" sz="2000" b="1" dirty="0">
                <a:solidFill>
                  <a:srgbClr val="C89F5D"/>
                </a:solidFill>
              </a:rPr>
              <a:t>rienter l’attention sur d’autres sensations, lâcher-prise</a:t>
            </a:r>
            <a:r>
              <a:rPr lang="fr-FR" sz="2000" dirty="0"/>
              <a:t>: </a:t>
            </a:r>
            <a:r>
              <a:rPr lang="fr-FR" sz="1800" dirty="0"/>
              <a:t>marche, nage, lecture, jeux, sophrologie, yoga, qi-</a:t>
            </a:r>
            <a:r>
              <a:rPr lang="fr-FR" sz="1800" dirty="0" err="1"/>
              <a:t>kong</a:t>
            </a:r>
            <a:r>
              <a:rPr lang="fr-FR" sz="1800" dirty="0"/>
              <a:t>, hypnose,… </a:t>
            </a:r>
          </a:p>
          <a:p>
            <a:pPr marL="354009" lvl="1" indent="-265111">
              <a:lnSpc>
                <a:spcPct val="80000"/>
              </a:lnSpc>
              <a:tabLst>
                <a:tab pos="4483091" algn="l"/>
              </a:tabLst>
            </a:pPr>
            <a:r>
              <a:rPr lang="fr-FR" sz="2100" b="1" dirty="0">
                <a:solidFill>
                  <a:srgbClr val="FF0000"/>
                </a:solidFill>
              </a:rPr>
              <a:t>P</a:t>
            </a:r>
            <a:r>
              <a:rPr lang="fr-FR" sz="2100" b="1" dirty="0">
                <a:solidFill>
                  <a:srgbClr val="C89F5D"/>
                </a:solidFill>
              </a:rPr>
              <a:t>révenir les déceptions</a:t>
            </a:r>
            <a:r>
              <a:rPr lang="fr-FR" sz="1800" dirty="0"/>
              <a:t>: pas </a:t>
            </a:r>
            <a:r>
              <a:rPr lang="fr-FR" sz="1800" dirty="0" err="1"/>
              <a:t>ttt</a:t>
            </a:r>
            <a:r>
              <a:rPr lang="fr-FR" sz="1800" dirty="0"/>
              <a:t> miracle, mais </a:t>
            </a:r>
            <a:r>
              <a:rPr lang="fr-FR" sz="1800" b="1" dirty="0"/>
              <a:t>ensemble de mesures </a:t>
            </a:r>
            <a:r>
              <a:rPr lang="fr-FR" sz="1800" dirty="0"/>
              <a:t>car 	plurifactoriel</a:t>
            </a:r>
          </a:p>
          <a:p>
            <a:pPr lvl="0">
              <a:lnSpc>
                <a:spcPct val="80000"/>
              </a:lnSpc>
            </a:pPr>
            <a:r>
              <a:rPr lang="fr-FR" sz="2000" b="1" dirty="0">
                <a:solidFill>
                  <a:srgbClr val="FF0000"/>
                </a:solidFill>
              </a:rPr>
              <a:t>H</a:t>
            </a:r>
            <a:r>
              <a:rPr lang="fr-FR" sz="2000" b="1" dirty="0">
                <a:solidFill>
                  <a:srgbClr val="C89F5D"/>
                </a:solidFill>
              </a:rPr>
              <a:t>abituation </a:t>
            </a:r>
            <a:r>
              <a:rPr lang="fr-FR" sz="2000" dirty="0"/>
              <a:t>cérébrale</a:t>
            </a:r>
          </a:p>
          <a:p>
            <a:pPr lvl="0">
              <a:lnSpc>
                <a:spcPct val="80000"/>
              </a:lnSpc>
              <a:tabLst>
                <a:tab pos="4395785" algn="l"/>
              </a:tabLst>
            </a:pPr>
            <a:r>
              <a:rPr lang="fr-FR" sz="2000" b="1" dirty="0">
                <a:solidFill>
                  <a:srgbClr val="FF0000"/>
                </a:solidFill>
              </a:rPr>
              <a:t>E</a:t>
            </a:r>
            <a:r>
              <a:rPr lang="fr-FR" sz="2000" b="1" dirty="0">
                <a:solidFill>
                  <a:srgbClr val="C89F5D"/>
                </a:solidFill>
              </a:rPr>
              <a:t>nrichir l’Environnement sonore</a:t>
            </a:r>
            <a:r>
              <a:rPr lang="fr-FR" sz="2000" dirty="0"/>
              <a:t>: </a:t>
            </a:r>
            <a:r>
              <a:rPr lang="fr-FR" sz="1800" dirty="0"/>
              <a:t>bruits nature, bruit blanc</a:t>
            </a:r>
            <a:r>
              <a:rPr lang="fr-FR" sz="2000" dirty="0"/>
              <a:t>, </a:t>
            </a:r>
            <a:r>
              <a:rPr lang="fr-FR" sz="1800" dirty="0" smtClean="0"/>
              <a:t>bruit </a:t>
            </a:r>
            <a:r>
              <a:rPr lang="fr-FR" sz="1800" dirty="0"/>
              <a:t>sur mesure par audioprothésiste</a:t>
            </a:r>
          </a:p>
          <a:p>
            <a:pPr lvl="0">
              <a:lnSpc>
                <a:spcPct val="80000"/>
              </a:lnSpc>
            </a:pPr>
            <a:r>
              <a:rPr lang="fr-FR" sz="2000" b="1" dirty="0">
                <a:solidFill>
                  <a:srgbClr val="FF0000"/>
                </a:solidFill>
              </a:rPr>
              <a:t>N</a:t>
            </a:r>
            <a:r>
              <a:rPr lang="fr-FR" sz="2000" b="1" dirty="0">
                <a:solidFill>
                  <a:srgbClr val="C89F5D"/>
                </a:solidFill>
              </a:rPr>
              <a:t>e pas dire </a:t>
            </a:r>
            <a:r>
              <a:rPr lang="fr-FR" sz="1800" dirty="0"/>
              <a:t>« Pas de </a:t>
            </a:r>
            <a:r>
              <a:rPr lang="fr-FR" sz="1800" dirty="0" err="1"/>
              <a:t>ttt</a:t>
            </a:r>
            <a:r>
              <a:rPr lang="fr-FR" sz="1800" dirty="0"/>
              <a:t> », « Faut vivre avec », « Y a + grave », </a:t>
            </a:r>
            <a:r>
              <a:rPr lang="fr-FR" sz="1800" b="1" dirty="0"/>
              <a:t> Ne pas </a:t>
            </a:r>
            <a:r>
              <a:rPr lang="fr-FR" sz="1800" dirty="0"/>
              <a:t>tenir un calendrier de l’</a:t>
            </a:r>
            <a:r>
              <a:rPr lang="fr-FR" sz="1800" dirty="0" err="1"/>
              <a:t>acph</a:t>
            </a:r>
            <a:endParaRPr lang="fr-FR" sz="1800" dirty="0"/>
          </a:p>
          <a:p>
            <a:pPr lvl="0">
              <a:lnSpc>
                <a:spcPct val="80000"/>
              </a:lnSpc>
            </a:pPr>
            <a:r>
              <a:rPr lang="fr-FR" sz="2000" b="1" dirty="0">
                <a:solidFill>
                  <a:srgbClr val="C89F5D"/>
                </a:solidFill>
              </a:rPr>
              <a:t>(Ré)</a:t>
            </a:r>
            <a:r>
              <a:rPr lang="fr-FR" sz="2000" b="1" dirty="0">
                <a:solidFill>
                  <a:srgbClr val="FF0000"/>
                </a:solidFill>
              </a:rPr>
              <a:t>E</a:t>
            </a:r>
            <a:r>
              <a:rPr lang="fr-FR" sz="2000" b="1" dirty="0">
                <a:solidFill>
                  <a:srgbClr val="C89F5D"/>
                </a:solidFill>
              </a:rPr>
              <a:t>duquer le système auditif central</a:t>
            </a:r>
            <a:r>
              <a:rPr lang="fr-FR" sz="2000" dirty="0"/>
              <a:t>: </a:t>
            </a:r>
            <a:r>
              <a:rPr lang="fr-FR" sz="1800" dirty="0"/>
              <a:t>relancer le filtrage attentionnel des sons</a:t>
            </a:r>
          </a:p>
        </p:txBody>
      </p:sp>
    </p:spTree>
    <p:extLst>
      <p:ext uri="{BB962C8B-B14F-4D97-AF65-F5344CB8AC3E}">
        <p14:creationId xmlns:p14="http://schemas.microsoft.com/office/powerpoint/2010/main" val="386440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49275" y="299900"/>
            <a:ext cx="8042276" cy="897656"/>
          </a:xfrm>
        </p:spPr>
        <p:txBody>
          <a:bodyPr/>
          <a:lstStyle/>
          <a:p>
            <a:r>
              <a:rPr lang="fr-FR" sz="2800" dirty="0" smtClean="0"/>
              <a:t>Questionnaire de dépistage de la </a:t>
            </a:r>
            <a:r>
              <a:rPr lang="fr-FR" sz="2800" dirty="0" err="1" smtClean="0"/>
              <a:t>presbyacousie</a:t>
            </a:r>
            <a:r>
              <a:rPr lang="fr-FR" sz="2800" dirty="0" smtClean="0"/>
              <a:t> (H. Caron, 2005)</a:t>
            </a:r>
            <a:endParaRPr lang="fr-FR" sz="2800" dirty="0"/>
          </a:p>
        </p:txBody>
      </p:sp>
      <p:sp>
        <p:nvSpPr>
          <p:cNvPr id="6" name="Espace réservé du contenu 5"/>
          <p:cNvSpPr>
            <a:spLocks noGrp="1"/>
          </p:cNvSpPr>
          <p:nvPr>
            <p:ph idx="1"/>
          </p:nvPr>
        </p:nvSpPr>
        <p:spPr>
          <a:xfrm>
            <a:off x="355238" y="1343654"/>
            <a:ext cx="8460432" cy="5183573"/>
          </a:xfrm>
        </p:spPr>
        <p:txBody>
          <a:bodyPr>
            <a:normAutofit fontScale="92500"/>
          </a:bodyPr>
          <a:lstStyle/>
          <a:p>
            <a:pPr marL="0" indent="0">
              <a:spcBef>
                <a:spcPts val="0"/>
              </a:spcBef>
              <a:buNone/>
            </a:pPr>
            <a:r>
              <a:rPr lang="fr-FR" sz="1400" b="1" dirty="0" smtClean="0">
                <a:solidFill>
                  <a:srgbClr val="FF0000"/>
                </a:solidFill>
              </a:rPr>
              <a:t>Pour chacune des questions suivantes cochez :      OUI -  PARFOIS  -   NON </a:t>
            </a:r>
          </a:p>
          <a:p>
            <a:pPr marL="0" indent="0">
              <a:spcBef>
                <a:spcPts val="0"/>
              </a:spcBef>
              <a:buNone/>
            </a:pPr>
            <a:endParaRPr lang="fr-FR" sz="1400" b="1" dirty="0" smtClean="0">
              <a:solidFill>
                <a:srgbClr val="FF0000"/>
              </a:solidFill>
            </a:endParaRPr>
          </a:p>
          <a:p>
            <a:pPr marL="0" indent="0">
              <a:spcBef>
                <a:spcPts val="0"/>
              </a:spcBef>
              <a:buNone/>
            </a:pPr>
            <a:r>
              <a:rPr lang="fr-FR" sz="1400" dirty="0" smtClean="0"/>
              <a:t>1. Faites-vous répéter quand vous parlez avec une seule personne ? </a:t>
            </a:r>
          </a:p>
          <a:p>
            <a:pPr marL="0" indent="0">
              <a:spcBef>
                <a:spcPts val="0"/>
              </a:spcBef>
              <a:buNone/>
            </a:pPr>
            <a:r>
              <a:rPr lang="fr-FR" sz="1400" dirty="0" smtClean="0"/>
              <a:t>2. Avez-vous de la difficulté à comprendre quand plusieurs personnes parlent ensemble ? </a:t>
            </a:r>
          </a:p>
          <a:p>
            <a:pPr marL="0" indent="0">
              <a:spcBef>
                <a:spcPts val="0"/>
              </a:spcBef>
              <a:buNone/>
            </a:pPr>
            <a:r>
              <a:rPr lang="fr-FR" sz="1400" dirty="0" smtClean="0"/>
              <a:t>3. Avez-vous de la difficulté à comprendre quand vous ne voyez pas le visage de la personne qui parle ? </a:t>
            </a:r>
          </a:p>
          <a:p>
            <a:pPr marL="0" indent="0">
              <a:spcBef>
                <a:spcPts val="0"/>
              </a:spcBef>
              <a:buNone/>
            </a:pPr>
            <a:r>
              <a:rPr lang="fr-FR" sz="1400" dirty="0" smtClean="0"/>
              <a:t>4. Avez-vous de la difficulté à comprendre quand il y a du bruit autour de vous ? </a:t>
            </a:r>
          </a:p>
          <a:p>
            <a:pPr marL="0" indent="0">
              <a:spcBef>
                <a:spcPts val="0"/>
              </a:spcBef>
              <a:buNone/>
            </a:pPr>
            <a:r>
              <a:rPr lang="fr-FR" sz="1400" dirty="0" smtClean="0"/>
              <a:t>5. Trouvez-vous que les gens marmonnent ou ne parlent pas assez fort (à la T.V., les amis, les médecins) ? </a:t>
            </a:r>
          </a:p>
          <a:p>
            <a:pPr marL="0" indent="0">
              <a:spcBef>
                <a:spcPts val="0"/>
              </a:spcBef>
              <a:buNone/>
            </a:pPr>
            <a:r>
              <a:rPr lang="fr-FR" sz="1400" dirty="0" smtClean="0"/>
              <a:t>6. Trouvez-vous que les gens parlent trop vite (à la T.V., les amis, les médecins) ? </a:t>
            </a:r>
          </a:p>
          <a:p>
            <a:pPr marL="0" indent="0">
              <a:spcBef>
                <a:spcPts val="0"/>
              </a:spcBef>
              <a:buNone/>
            </a:pPr>
            <a:r>
              <a:rPr lang="fr-FR" sz="1400" dirty="0" smtClean="0"/>
              <a:t>7. Avez-vous de la difficulté à comprendre au téléphone ? </a:t>
            </a:r>
          </a:p>
          <a:p>
            <a:pPr marL="0" indent="0">
              <a:spcBef>
                <a:spcPts val="0"/>
              </a:spcBef>
              <a:buNone/>
            </a:pPr>
            <a:r>
              <a:rPr lang="fr-FR" sz="1400" dirty="0" smtClean="0"/>
              <a:t>8. Avez-vous de la difficulté à entendre couler l’eau du robinet ou du bain quand vous êtes dans une autre pièce ? </a:t>
            </a:r>
          </a:p>
          <a:p>
            <a:pPr marL="0" indent="0">
              <a:spcBef>
                <a:spcPts val="0"/>
              </a:spcBef>
              <a:buNone/>
            </a:pPr>
            <a:r>
              <a:rPr lang="fr-FR" sz="1400" dirty="0" smtClean="0"/>
              <a:t>9. Avez-vous de la difficulté à entendre la sonnerie du téléphone quand vous êtes dans une autre pièce ou dans la salle de bain (chez vous ou en visite) ? </a:t>
            </a:r>
          </a:p>
          <a:p>
            <a:pPr marL="0" indent="0">
              <a:spcBef>
                <a:spcPts val="0"/>
              </a:spcBef>
              <a:buNone/>
            </a:pPr>
            <a:r>
              <a:rPr lang="fr-FR" sz="1400" dirty="0" smtClean="0"/>
              <a:t>10. Avez-vous de la difficulté à entendre la sonnerie de la porte (chez vous ou en visite) ? </a:t>
            </a:r>
          </a:p>
          <a:p>
            <a:pPr marL="0" indent="0">
              <a:spcBef>
                <a:spcPts val="0"/>
              </a:spcBef>
              <a:buNone/>
            </a:pPr>
            <a:r>
              <a:rPr lang="fr-FR" sz="1400" dirty="0" smtClean="0"/>
              <a:t>11. Avez-vous de la difficulté à entendre lorsqu’on frappe à la porte ? </a:t>
            </a:r>
            <a:endParaRPr lang="fr-FR" sz="1400" dirty="0"/>
          </a:p>
          <a:p>
            <a:pPr marL="0" indent="0">
              <a:spcBef>
                <a:spcPts val="0"/>
              </a:spcBef>
              <a:buNone/>
            </a:pPr>
            <a:r>
              <a:rPr lang="fr-FR" sz="1400" dirty="0" smtClean="0"/>
              <a:t>12. Est-ce que votre famille, vos amis ou vos voisins vous font remarquer que vous mettez le volume de votre télévision ou de votre radio trop fort ? </a:t>
            </a:r>
          </a:p>
          <a:p>
            <a:pPr marL="0" indent="0">
              <a:spcBef>
                <a:spcPts val="0"/>
              </a:spcBef>
              <a:buNone/>
            </a:pPr>
            <a:r>
              <a:rPr lang="fr-FR" sz="1400" dirty="0" smtClean="0"/>
              <a:t>13. Avez-vous tendance à vous retirer des autres de crainte de ne pas les comprendre ? </a:t>
            </a:r>
          </a:p>
          <a:p>
            <a:pPr marL="0" indent="0">
              <a:spcBef>
                <a:spcPts val="0"/>
              </a:spcBef>
              <a:buNone/>
            </a:pPr>
            <a:r>
              <a:rPr lang="fr-FR" sz="1400" dirty="0" smtClean="0"/>
              <a:t>14. Préférez-vous vous retirer des activités à cause du bruit autour de vous (ex. : salle à dîner, restaurant, fêtes de famille, bingo, etc.) ? </a:t>
            </a:r>
          </a:p>
          <a:p>
            <a:pPr marL="0" indent="0">
              <a:spcBef>
                <a:spcPts val="0"/>
              </a:spcBef>
              <a:buNone/>
            </a:pPr>
            <a:r>
              <a:rPr lang="fr-FR" sz="1400" dirty="0" smtClean="0"/>
              <a:t>Pour la question 15, cochez a, b, c ou d : </a:t>
            </a:r>
          </a:p>
          <a:p>
            <a:pPr marL="0" indent="0">
              <a:spcBef>
                <a:spcPts val="0"/>
              </a:spcBef>
              <a:buNone/>
            </a:pPr>
            <a:r>
              <a:rPr lang="fr-FR" sz="1400" dirty="0" smtClean="0"/>
              <a:t>15. Comment trouvez-vous votre audition ? « a » bonne audition; « b » léger problème d’audition (difficultés d’écoute occasionnelles); « c » problème d’audition modéré (difficultés d’écoute fréquentes); « d » important problème d’audition (difficultés d’écoute habituelles; presque toujours) </a:t>
            </a:r>
            <a:endParaRPr lang="fr-FR" sz="1400" dirty="0"/>
          </a:p>
        </p:txBody>
      </p:sp>
    </p:spTree>
    <p:extLst>
      <p:ext uri="{BB962C8B-B14F-4D97-AF65-F5344CB8AC3E}">
        <p14:creationId xmlns:p14="http://schemas.microsoft.com/office/powerpoint/2010/main" val="134315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317541"/>
            <a:ext cx="8042276" cy="950580"/>
          </a:xfrm>
        </p:spPr>
        <p:txBody>
          <a:bodyPr/>
          <a:lstStyle/>
          <a:p>
            <a:r>
              <a:rPr lang="fr-FR" sz="2800" dirty="0" smtClean="0"/>
              <a:t>Questionnaire de dépistage de la </a:t>
            </a:r>
            <a:r>
              <a:rPr lang="fr-FR" sz="2800" dirty="0" err="1" smtClean="0"/>
              <a:t>presbyacousie</a:t>
            </a:r>
            <a:r>
              <a:rPr lang="fr-FR" sz="2800" dirty="0" smtClean="0"/>
              <a:t> (H. Caron, 2005)</a:t>
            </a:r>
            <a:endParaRPr lang="fr-FR" sz="2800" dirty="0"/>
          </a:p>
        </p:txBody>
      </p:sp>
      <p:sp>
        <p:nvSpPr>
          <p:cNvPr id="3" name="Espace réservé du contenu 2"/>
          <p:cNvSpPr>
            <a:spLocks noGrp="1"/>
          </p:cNvSpPr>
          <p:nvPr>
            <p:ph idx="1"/>
          </p:nvPr>
        </p:nvSpPr>
        <p:spPr>
          <a:xfrm>
            <a:off x="457200" y="1600200"/>
            <a:ext cx="7787208" cy="4800600"/>
          </a:xfrm>
        </p:spPr>
        <p:txBody>
          <a:bodyPr>
            <a:normAutofit/>
          </a:bodyPr>
          <a:lstStyle/>
          <a:p>
            <a:r>
              <a:rPr lang="fr-FR" dirty="0" smtClean="0">
                <a:solidFill>
                  <a:srgbClr val="0000FF"/>
                </a:solidFill>
              </a:rPr>
              <a:t>Pour les questions 1 à 14 incluses</a:t>
            </a:r>
            <a:r>
              <a:rPr lang="fr-FR" dirty="0" smtClean="0"/>
              <a:t>, </a:t>
            </a:r>
          </a:p>
          <a:p>
            <a:pPr lvl="1"/>
            <a:r>
              <a:rPr lang="fr-FR" dirty="0" smtClean="0"/>
              <a:t>chaque « oui » vaut 4 points, </a:t>
            </a:r>
          </a:p>
          <a:p>
            <a:pPr lvl="1"/>
            <a:r>
              <a:rPr lang="fr-FR" dirty="0" smtClean="0"/>
              <a:t>« parfois » vaut 2 points </a:t>
            </a:r>
          </a:p>
          <a:p>
            <a:pPr lvl="1"/>
            <a:r>
              <a:rPr lang="fr-FR" dirty="0" smtClean="0"/>
              <a:t>« non » vaut 0 point. </a:t>
            </a:r>
          </a:p>
          <a:p>
            <a:r>
              <a:rPr lang="fr-FR" dirty="0" smtClean="0">
                <a:solidFill>
                  <a:srgbClr val="0000FF"/>
                </a:solidFill>
              </a:rPr>
              <a:t>Pour la question 15, </a:t>
            </a:r>
          </a:p>
          <a:p>
            <a:pPr lvl="1"/>
            <a:r>
              <a:rPr lang="fr-FR" dirty="0" smtClean="0"/>
              <a:t>« a » vaut 0 point, « b » vaut 2 points, </a:t>
            </a:r>
          </a:p>
          <a:p>
            <a:pPr lvl="1"/>
            <a:r>
              <a:rPr lang="fr-FR" dirty="0" smtClean="0"/>
              <a:t>« c » vaut 3 points, « d » vaut 4 points. </a:t>
            </a:r>
            <a:endParaRPr lang="fr-FR" dirty="0"/>
          </a:p>
          <a:p>
            <a:pPr marL="0" indent="0">
              <a:buNone/>
            </a:pPr>
            <a:r>
              <a:rPr lang="fr-FR" b="1" dirty="0" smtClean="0">
                <a:solidFill>
                  <a:srgbClr val="FF0000"/>
                </a:solidFill>
              </a:rPr>
              <a:t>-&gt; Total supérieur à 14: consultez un ORL</a:t>
            </a:r>
          </a:p>
          <a:p>
            <a:pPr marL="0" indent="0">
              <a:buNone/>
            </a:pPr>
            <a:r>
              <a:rPr lang="fr-FR" dirty="0" smtClean="0"/>
              <a:t>http://raymond-dewar.qc.ca/uploads/images/IRD/PDF/guide_du_professionnel_helene_caron.pdf</a:t>
            </a:r>
            <a:endParaRPr lang="fr-FR" dirty="0"/>
          </a:p>
        </p:txBody>
      </p:sp>
    </p:spTree>
    <p:extLst>
      <p:ext uri="{BB962C8B-B14F-4D97-AF65-F5344CB8AC3E}">
        <p14:creationId xmlns:p14="http://schemas.microsoft.com/office/powerpoint/2010/main" val="33396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Dépistage </a:t>
            </a:r>
            <a:r>
              <a:rPr lang="fr-FR" sz="4400" dirty="0"/>
              <a:t>de la </a:t>
            </a:r>
            <a:r>
              <a:rPr lang="fr-FR" sz="4400" dirty="0" err="1"/>
              <a:t>presbyacousie</a:t>
            </a:r>
            <a:endParaRPr lang="fr-FR" sz="4400" dirty="0"/>
          </a:p>
        </p:txBody>
      </p:sp>
      <p:sp>
        <p:nvSpPr>
          <p:cNvPr id="3" name="Espace réservé du contenu 2"/>
          <p:cNvSpPr>
            <a:spLocks noGrp="1"/>
          </p:cNvSpPr>
          <p:nvPr>
            <p:ph idx="1"/>
          </p:nvPr>
        </p:nvSpPr>
        <p:spPr>
          <a:xfrm>
            <a:off x="457200" y="1600199"/>
            <a:ext cx="7619996" cy="4874105"/>
          </a:xfrm>
        </p:spPr>
        <p:txBody>
          <a:bodyPr>
            <a:normAutofit lnSpcReduction="10000"/>
          </a:bodyPr>
          <a:lstStyle/>
          <a:p>
            <a:r>
              <a:rPr lang="fr-FR" dirty="0" smtClean="0">
                <a:hlinkClick r:id="rId2"/>
              </a:rPr>
              <a:t>http://www.hein-test.fr/</a:t>
            </a:r>
            <a:endParaRPr lang="fr-FR" dirty="0" smtClean="0"/>
          </a:p>
          <a:p>
            <a:r>
              <a:rPr lang="fr-FR" dirty="0" smtClean="0"/>
              <a:t>20 triplets de chiffres dans le bruit</a:t>
            </a:r>
          </a:p>
          <a:p>
            <a:r>
              <a:rPr lang="fr-FR" b="1" dirty="0"/>
              <a:t>Le seul test par téléphone validé par des médecins et des universitaires.</a:t>
            </a:r>
          </a:p>
          <a:p>
            <a:r>
              <a:rPr lang="fr-FR" b="1" dirty="0">
                <a:solidFill>
                  <a:srgbClr val="FF0000"/>
                </a:solidFill>
              </a:rPr>
              <a:t>Je teste mon audition par téléphone en appelant le</a:t>
            </a:r>
            <a:br>
              <a:rPr lang="fr-FR" b="1" dirty="0">
                <a:solidFill>
                  <a:srgbClr val="FF0000"/>
                </a:solidFill>
              </a:rPr>
            </a:br>
            <a:r>
              <a:rPr lang="fr-FR" b="1" dirty="0" smtClean="0">
                <a:solidFill>
                  <a:srgbClr val="FF0000"/>
                </a:solidFill>
              </a:rPr>
              <a:t>0892 </a:t>
            </a:r>
            <a:r>
              <a:rPr lang="fr-FR" b="1" dirty="0">
                <a:solidFill>
                  <a:srgbClr val="FF0000"/>
                </a:solidFill>
              </a:rPr>
              <a:t>790 791</a:t>
            </a:r>
            <a:r>
              <a:rPr lang="fr-FR" dirty="0">
                <a:solidFill>
                  <a:srgbClr val="FF0000"/>
                </a:solidFill>
              </a:rPr>
              <a:t/>
            </a:r>
            <a:br>
              <a:rPr lang="fr-FR" dirty="0">
                <a:solidFill>
                  <a:srgbClr val="FF0000"/>
                </a:solidFill>
              </a:rPr>
            </a:br>
            <a:r>
              <a:rPr lang="fr-FR" dirty="0"/>
              <a:t>(0,40 €/mn)</a:t>
            </a:r>
            <a:br>
              <a:rPr lang="fr-FR" dirty="0"/>
            </a:br>
            <a:r>
              <a:rPr lang="fr-FR" dirty="0" smtClean="0"/>
              <a:t>http://www.presbyacousie.fr/spip.php?article9</a:t>
            </a:r>
            <a:br>
              <a:rPr lang="fr-FR" dirty="0" smtClean="0"/>
            </a:br>
            <a:r>
              <a:rPr lang="fr-FR" dirty="0"/>
              <a:t> </a:t>
            </a:r>
            <a:r>
              <a:rPr lang="fr-FR" dirty="0" smtClean="0"/>
              <a:t/>
            </a:r>
            <a:br>
              <a:rPr lang="fr-FR" dirty="0" smtClean="0"/>
            </a:br>
            <a:endParaRPr lang="fr-FR" dirty="0"/>
          </a:p>
        </p:txBody>
      </p:sp>
    </p:spTree>
    <p:extLst>
      <p:ext uri="{BB962C8B-B14F-4D97-AF65-F5344CB8AC3E}">
        <p14:creationId xmlns:p14="http://schemas.microsoft.com/office/powerpoint/2010/main" val="366378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Points clés</a:t>
            </a:r>
            <a:endParaRPr lang="fr-FR" dirty="0"/>
          </a:p>
        </p:txBody>
      </p:sp>
      <p:sp>
        <p:nvSpPr>
          <p:cNvPr id="3" name="Espace réservé du contenu 2"/>
          <p:cNvSpPr>
            <a:spLocks noGrp="1"/>
          </p:cNvSpPr>
          <p:nvPr>
            <p:ph idx="1"/>
          </p:nvPr>
        </p:nvSpPr>
        <p:spPr/>
        <p:txBody>
          <a:bodyPr/>
          <a:lstStyle/>
          <a:p>
            <a:r>
              <a:rPr lang="fr-FR" dirty="0" smtClean="0"/>
              <a:t>Les acouphènes subjectifs bilatéraux sont les plus fréquents.</a:t>
            </a:r>
          </a:p>
          <a:p>
            <a:r>
              <a:rPr lang="fr-FR" dirty="0" smtClean="0"/>
              <a:t>Un bilan spécialisé est souhaitable en cas d’acouphène unilatéral.</a:t>
            </a:r>
          </a:p>
          <a:p>
            <a:r>
              <a:rPr lang="fr-FR" dirty="0" smtClean="0"/>
              <a:t>Il n’existe pas de médicament miracle sur l’oreille interne permettant de guérir l’acouphène. Mais il existe quand même des solutions !</a:t>
            </a:r>
          </a:p>
          <a:p>
            <a:r>
              <a:rPr lang="fr-FR" dirty="0" smtClean="0"/>
              <a:t>La prise en charge est complexe et un soutien psychologique est important. </a:t>
            </a:r>
            <a:endParaRPr lang="fr-FR" dirty="0"/>
          </a:p>
        </p:txBody>
      </p:sp>
    </p:spTree>
    <p:extLst>
      <p:ext uri="{BB962C8B-B14F-4D97-AF65-F5344CB8AC3E}">
        <p14:creationId xmlns:p14="http://schemas.microsoft.com/office/powerpoint/2010/main" val="919029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a:t>
            </a:r>
            <a:endParaRPr lang="fr-FR" dirty="0"/>
          </a:p>
        </p:txBody>
      </p:sp>
      <p:sp>
        <p:nvSpPr>
          <p:cNvPr id="3" name="Espace réservé du contenu 2"/>
          <p:cNvSpPr>
            <a:spLocks noGrp="1"/>
          </p:cNvSpPr>
          <p:nvPr>
            <p:ph idx="1"/>
          </p:nvPr>
        </p:nvSpPr>
        <p:spPr>
          <a:xfrm>
            <a:off x="549275" y="1600200"/>
            <a:ext cx="8042276" cy="4370679"/>
          </a:xfrm>
        </p:spPr>
        <p:txBody>
          <a:bodyPr>
            <a:normAutofit/>
          </a:bodyPr>
          <a:lstStyle/>
          <a:p>
            <a:endParaRPr lang="fr-FR" dirty="0" smtClean="0"/>
          </a:p>
          <a:p>
            <a:r>
              <a:rPr lang="fr-FR" dirty="0" smtClean="0"/>
              <a:t>Comment prendre en charge les acouphènes en médecine générale ?</a:t>
            </a:r>
          </a:p>
          <a:p>
            <a:r>
              <a:rPr lang="fr-FR" dirty="0" smtClean="0"/>
              <a:t>Quand s’inquiéter ? </a:t>
            </a:r>
          </a:p>
          <a:p>
            <a:r>
              <a:rPr lang="fr-FR" dirty="0" smtClean="0"/>
              <a:t>Quand orienter le patient vers l’ORL ? </a:t>
            </a:r>
          </a:p>
          <a:p>
            <a:r>
              <a:rPr lang="fr-FR" dirty="0" smtClean="0"/>
              <a:t>Quand tout est rassurant et que les acouphènes persistent, comment aider les patients ?</a:t>
            </a:r>
          </a:p>
        </p:txBody>
      </p:sp>
    </p:spTree>
    <p:extLst>
      <p:ext uri="{BB962C8B-B14F-4D97-AF65-F5344CB8AC3E}">
        <p14:creationId xmlns:p14="http://schemas.microsoft.com/office/powerpoint/2010/main" val="10302297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Biblio.1</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hlinkClick r:id="rId2"/>
              </a:rPr>
              <a:t>http://www.cochrane.org/fr/CD003853/antidepresseurs-pour-les-patients-souffrant-dacouphenes</a:t>
            </a:r>
            <a:endParaRPr lang="fr-FR" dirty="0" smtClean="0"/>
          </a:p>
          <a:p>
            <a:pPr>
              <a:buNone/>
            </a:pPr>
            <a:r>
              <a:rPr lang="fr-FR" dirty="0" smtClean="0"/>
              <a:t>      Il n'existe </a:t>
            </a:r>
            <a:r>
              <a:rPr lang="fr-FR" dirty="0" smtClean="0">
                <a:solidFill>
                  <a:srgbClr val="FF0000"/>
                </a:solidFill>
              </a:rPr>
              <a:t>pas à ce jour de preuves suffisantes pour déterminer si le traitement par médicaments antidépresseurs améliore les acouphènes.</a:t>
            </a:r>
          </a:p>
          <a:p>
            <a:r>
              <a:rPr lang="fr-FR" dirty="0" smtClean="0">
                <a:hlinkClick r:id="rId3"/>
              </a:rPr>
              <a:t>http://www.cochrane.org/fr/CD005233/therapie-cognitivo-comportementale-pour-les-acouphenes</a:t>
            </a:r>
            <a:endParaRPr lang="fr-FR" dirty="0" smtClean="0"/>
          </a:p>
          <a:p>
            <a:pPr>
              <a:buNone/>
            </a:pPr>
            <a:r>
              <a:rPr lang="fr-FR" sz="1900" dirty="0" smtClean="0"/>
              <a:t>      Huit essais (468 participants) ont été inclus dans cette revue. L'analyse des données n'a révélé </a:t>
            </a:r>
            <a:r>
              <a:rPr lang="fr-FR" sz="1900" dirty="0" smtClean="0">
                <a:solidFill>
                  <a:srgbClr val="FF0000"/>
                </a:solidFill>
              </a:rPr>
              <a:t>aucun effet significatif sur l'intensité subjective des acouphènes</a:t>
            </a:r>
            <a:r>
              <a:rPr lang="fr-FR" sz="1900" dirty="0" smtClean="0"/>
              <a:t>. Est observée une amélioration significative de la dépression associée aux acouphènes et de la qualité de vie (diminution de la gravité globale des acouphènes), ce qui indique que </a:t>
            </a:r>
            <a:r>
              <a:rPr lang="fr-FR" sz="1900" dirty="0" smtClean="0">
                <a:solidFill>
                  <a:srgbClr val="FF0000"/>
                </a:solidFill>
              </a:rPr>
              <a:t>la thérapie </a:t>
            </a:r>
            <a:r>
              <a:rPr lang="fr-FR" sz="1900" dirty="0" err="1" smtClean="0">
                <a:solidFill>
                  <a:srgbClr val="FF0000"/>
                </a:solidFill>
              </a:rPr>
              <a:t>cognitivo</a:t>
            </a:r>
            <a:r>
              <a:rPr lang="fr-FR" sz="1900" dirty="0" smtClean="0">
                <a:solidFill>
                  <a:srgbClr val="FF0000"/>
                </a:solidFill>
              </a:rPr>
              <a:t>-comportementale produit un effet positif sur la façon dont les patients font face aux acouphènes.</a:t>
            </a:r>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Biblio.2</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hlinkClick r:id="rId2"/>
              </a:rPr>
              <a:t>http://www.cochrane.org/fr/CD010151/les-protheses-auditives-pour-lacouphene-chez-les-personnes-souffrant-dune-perte-auditive</a:t>
            </a:r>
            <a:r>
              <a:rPr lang="fr-FR" dirty="0" smtClean="0"/>
              <a:t>, L'objectif de cette revue est d'évaluer les preuves issues d'essais cliniques de grande qualité qui tentent d'établir </a:t>
            </a:r>
            <a:r>
              <a:rPr lang="fr-FR" dirty="0" smtClean="0">
                <a:solidFill>
                  <a:srgbClr val="FF0000"/>
                </a:solidFill>
              </a:rPr>
              <a:t>les effets des prothèses auditives sur les acouphènes</a:t>
            </a:r>
            <a:r>
              <a:rPr lang="fr-FR" dirty="0" smtClean="0"/>
              <a:t>.</a:t>
            </a:r>
          </a:p>
          <a:p>
            <a:r>
              <a:rPr lang="fr-FR" dirty="0" smtClean="0"/>
              <a:t>Conclusion: Alors que les prothèses auditives sont parfois prescrites dans le cadre de la prise en charge des acouphènes, </a:t>
            </a:r>
            <a:r>
              <a:rPr lang="fr-FR" dirty="0" smtClean="0">
                <a:solidFill>
                  <a:srgbClr val="FF0000"/>
                </a:solidFill>
              </a:rPr>
              <a:t>il n'existe actuellement aucune preuve </a:t>
            </a:r>
            <a:r>
              <a:rPr lang="fr-FR" dirty="0" smtClean="0"/>
              <a:t>permettant de soutenir ou de réfuter leur utilisation en tant qu'intervention plus systématique pour les acouphènes.</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Biblio.3</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hlinkClick r:id="rId2"/>
              </a:rPr>
              <a:t>http://www.cochrane.org/fr/CD006371/la-therapie-sonore-masquage-dans-la-prise-en-charge-des-acouphenes-chez-ladulte</a:t>
            </a:r>
            <a:endParaRPr lang="fr-FR" dirty="0" smtClean="0"/>
          </a:p>
          <a:p>
            <a:pPr>
              <a:buNone/>
            </a:pPr>
            <a:r>
              <a:rPr lang="fr-FR" dirty="0" smtClean="0"/>
              <a:t>       Les données limitées fournies par les études incluses n'ont </a:t>
            </a:r>
            <a:r>
              <a:rPr lang="fr-FR" dirty="0" smtClean="0">
                <a:solidFill>
                  <a:srgbClr val="FF0000"/>
                </a:solidFill>
              </a:rPr>
              <a:t>pas permis de démontrer clairement l'efficacité de la thérapie sonore dans le traitement des acouphènes</a:t>
            </a:r>
            <a:r>
              <a:rPr lang="fr-FR" dirty="0" smtClean="0"/>
              <a:t>. L'absence de preuves concluantes ne doit pas être interprétée comme une preuve de non-efficacité. </a:t>
            </a:r>
            <a:r>
              <a:rPr lang="fr-FR" dirty="0" smtClean="0">
                <a:solidFill>
                  <a:srgbClr val="FF0000"/>
                </a:solidFill>
              </a:rPr>
              <a:t>Le manque de recherche de qualité dans ce domaine </a:t>
            </a:r>
            <a:r>
              <a:rPr lang="fr-FR" dirty="0" smtClean="0"/>
              <a:t>et l'utilisation répandue d'approches combinées (thérapie auditive plus counseling) dans la prise en charge des acouphènes sont en partie responsables de l'absence de preuves concluantes. D'autres formes combinées de prise en charge, comme la rééducation pour acouphènes, ont fait l'objet d'une revue Cochrane. La prise en charge optimale pourrait impliquer des stratégies multiples.</a:t>
            </a:r>
          </a:p>
          <a:p>
            <a:pPr>
              <a:buNone/>
            </a:pPr>
            <a:endParaRPr lang="fr-FR"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hlinkClick r:id="rId2"/>
              </a:rPr>
              <a:t>http://www.cochrane.org/fr/CD007330/tinnitus-retraining-therapy-trt-pour-les-acouphenes</a:t>
            </a:r>
            <a:r>
              <a:rPr lang="fr-FR" sz="2400" dirty="0" smtClean="0"/>
              <a:t/>
            </a:r>
            <a:br>
              <a:rPr lang="fr-FR" sz="2400" dirty="0" smtClean="0"/>
            </a:br>
            <a:endParaRPr lang="fr-FR" sz="2400" dirty="0"/>
          </a:p>
        </p:txBody>
      </p:sp>
      <p:sp>
        <p:nvSpPr>
          <p:cNvPr id="3" name="Espace réservé du contenu 2"/>
          <p:cNvSpPr>
            <a:spLocks noGrp="1"/>
          </p:cNvSpPr>
          <p:nvPr>
            <p:ph idx="1"/>
          </p:nvPr>
        </p:nvSpPr>
        <p:spPr/>
        <p:txBody>
          <a:bodyPr>
            <a:normAutofit fontScale="92500" lnSpcReduction="10000"/>
          </a:bodyPr>
          <a:lstStyle/>
          <a:p>
            <a:r>
              <a:rPr lang="fr-FR" dirty="0" smtClean="0"/>
              <a:t>Une forme de traitement appelée Tinnitus Retraining Therapy (TRT, </a:t>
            </a:r>
            <a:r>
              <a:rPr lang="fr-FR" b="1" dirty="0" smtClean="0"/>
              <a:t>traitement d'habituation aux acouphènes</a:t>
            </a:r>
            <a:r>
              <a:rPr lang="fr-FR" dirty="0" smtClean="0"/>
              <a:t>) est utilisée dans de nombreux pays pour traiter ce symptôme. Ce traitement comprend un type de soutien éducatif et une thérapie par le son administrée selon un protocole spécifique. Seule une étude, incluant 123 participants, satisfaisait aux critères d'inclusion de cette revue. Bien que </a:t>
            </a:r>
            <a:r>
              <a:rPr lang="fr-FR" dirty="0" smtClean="0">
                <a:solidFill>
                  <a:srgbClr val="FF0000"/>
                </a:solidFill>
              </a:rPr>
              <a:t>cette étude indique un effet bénéfique considérable de la TRT dans le traitement des acouphènes, elle n'était pas de qualité suffisante pour pouvoir tirer des conclusions définitives</a:t>
            </a:r>
            <a:r>
              <a:rPr lang="fr-FR" dirty="0" smtClean="0"/>
              <a:t>. Aucun effet secondaire du traitement n'était décrit. Des recherches complémentaires sont nécessaires.</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hlinkClick r:id="rId2"/>
              </a:rPr>
              <a:t>http://www.cochrane.org/fr/CD007960/anticonvulsivants-pour-les-acouphenes</a:t>
            </a:r>
            <a:r>
              <a:rPr lang="fr-FR" sz="2400" dirty="0" smtClean="0"/>
              <a:t/>
            </a:r>
            <a:br>
              <a:rPr lang="fr-FR" sz="2400" dirty="0" smtClean="0"/>
            </a:br>
            <a:endParaRPr lang="fr-FR" sz="2400" dirty="0"/>
          </a:p>
        </p:txBody>
      </p:sp>
      <p:sp>
        <p:nvSpPr>
          <p:cNvPr id="3" name="Espace réservé du contenu 2"/>
          <p:cNvSpPr>
            <a:spLocks noGrp="1"/>
          </p:cNvSpPr>
          <p:nvPr>
            <p:ph idx="1"/>
          </p:nvPr>
        </p:nvSpPr>
        <p:spPr/>
        <p:txBody>
          <a:bodyPr/>
          <a:lstStyle/>
          <a:p>
            <a:r>
              <a:rPr lang="fr-FR" dirty="0" smtClean="0"/>
              <a:t>Cette revue comprend sept essais (six de faible qualité et un de haute qualité) portant sur quatre anticonvulsivants différents (</a:t>
            </a:r>
            <a:r>
              <a:rPr lang="fr-FR" dirty="0" err="1" smtClean="0"/>
              <a:t>gabapentine</a:t>
            </a:r>
            <a:r>
              <a:rPr lang="fr-FR" dirty="0" smtClean="0"/>
              <a:t>, </a:t>
            </a:r>
            <a:r>
              <a:rPr lang="fr-FR" dirty="0" err="1" smtClean="0"/>
              <a:t>carbamazépine</a:t>
            </a:r>
            <a:r>
              <a:rPr lang="fr-FR" dirty="0" smtClean="0"/>
              <a:t>, </a:t>
            </a:r>
            <a:r>
              <a:rPr lang="fr-FR" dirty="0" err="1" smtClean="0"/>
              <a:t>flunarizine</a:t>
            </a:r>
            <a:r>
              <a:rPr lang="fr-FR" dirty="0" smtClean="0"/>
              <a:t> et </a:t>
            </a:r>
            <a:r>
              <a:rPr lang="fr-FR" dirty="0" err="1" smtClean="0"/>
              <a:t>lamotrigine</a:t>
            </a:r>
            <a:r>
              <a:rPr lang="fr-FR" dirty="0" smtClean="0"/>
              <a:t>). </a:t>
            </a:r>
            <a:r>
              <a:rPr lang="fr-FR" dirty="0" smtClean="0">
                <a:solidFill>
                  <a:srgbClr val="FF0000"/>
                </a:solidFill>
              </a:rPr>
              <a:t>Aucun effet bénéfique des anticonvulsivants n'a été observé pour le traitement des acouphènes.</a:t>
            </a:r>
            <a:r>
              <a:rPr lang="fr-FR" dirty="0" smtClean="0"/>
              <a:t> Dix-huit pour-cent des patients ressentaient des effets secondaires des anticonvulsivants.</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452672"/>
            <a:ext cx="8042276" cy="1620572"/>
          </a:xfrm>
        </p:spPr>
        <p:txBody>
          <a:bodyPr/>
          <a:lstStyle/>
          <a:p>
            <a:r>
              <a:rPr lang="fr-FR" sz="1800" dirty="0" smtClean="0">
                <a:hlinkClick r:id="rId2"/>
              </a:rPr>
              <a:t> </a:t>
            </a:r>
            <a:r>
              <a:rPr lang="fr-FR" sz="1800" dirty="0" smtClean="0"/>
              <a:t>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2400" dirty="0" smtClean="0">
                <a:hlinkClick r:id="rId2"/>
              </a:rPr>
              <a:t>http://www.cochrane.org/fr/CD003853/antidepresseurs-pour-les-patients-souffrant-d’acouphenes</a:t>
            </a:r>
            <a:r>
              <a:rPr lang="fr-FR" sz="2400" dirty="0" smtClean="0"/>
              <a:t/>
            </a:r>
            <a:br>
              <a:rPr lang="fr-FR" sz="2400" dirty="0" smtClean="0"/>
            </a:br>
            <a:endParaRPr lang="fr-FR" sz="2400" dirty="0"/>
          </a:p>
        </p:txBody>
      </p:sp>
      <p:sp>
        <p:nvSpPr>
          <p:cNvPr id="3" name="Espace réservé du contenu 2"/>
          <p:cNvSpPr>
            <a:spLocks noGrp="1"/>
          </p:cNvSpPr>
          <p:nvPr>
            <p:ph idx="1"/>
          </p:nvPr>
        </p:nvSpPr>
        <p:spPr>
          <a:xfrm>
            <a:off x="549275" y="1810693"/>
            <a:ext cx="8042276" cy="4132908"/>
          </a:xfrm>
        </p:spPr>
        <p:txBody>
          <a:bodyPr>
            <a:normAutofit fontScale="85000" lnSpcReduction="20000"/>
          </a:bodyPr>
          <a:lstStyle/>
          <a:p>
            <a:r>
              <a:rPr lang="fr-FR" dirty="0" smtClean="0"/>
              <a:t>L'acouphène est fréquemment associé à la dépression ou aux symptômes dépressifs. Six études, portant sur un total de 610 patients, ont rempli les critères d'inclusion pour cette revue. Quatre évaluaient trois </a:t>
            </a:r>
            <a:r>
              <a:rPr lang="fr-FR" dirty="0" smtClean="0">
                <a:solidFill>
                  <a:srgbClr val="FF0000"/>
                </a:solidFill>
              </a:rPr>
              <a:t>agents antidépresseurs </a:t>
            </a:r>
            <a:r>
              <a:rPr lang="fr-FR" dirty="0" smtClean="0"/>
              <a:t>tricycliques (l'</a:t>
            </a:r>
            <a:r>
              <a:rPr lang="fr-FR" dirty="0" err="1" smtClean="0"/>
              <a:t>amitriptyline</a:t>
            </a:r>
            <a:r>
              <a:rPr lang="fr-FR" dirty="0" smtClean="0"/>
              <a:t>, la </a:t>
            </a:r>
            <a:r>
              <a:rPr lang="fr-FR" dirty="0" err="1" smtClean="0"/>
              <a:t>nortriptyline</a:t>
            </a:r>
            <a:r>
              <a:rPr lang="fr-FR" dirty="0" smtClean="0"/>
              <a:t> et la </a:t>
            </a:r>
            <a:r>
              <a:rPr lang="fr-FR" dirty="0" err="1" smtClean="0"/>
              <a:t>trimipramine</a:t>
            </a:r>
            <a:r>
              <a:rPr lang="fr-FR" dirty="0" smtClean="0"/>
              <a:t>) pour le traitement des acouphènes. </a:t>
            </a:r>
            <a:r>
              <a:rPr lang="fr-FR" dirty="0" smtClean="0">
                <a:solidFill>
                  <a:srgbClr val="FF0000"/>
                </a:solidFill>
              </a:rPr>
              <a:t>Ces études n'ont pas trouvé suffisamment de preuves pour démontrer l'efficacité de ces agents dans la prise en charge des acouphènes</a:t>
            </a:r>
            <a:r>
              <a:rPr lang="fr-FR" dirty="0" smtClean="0"/>
              <a:t>. Une étude évaluait la </a:t>
            </a:r>
            <a:r>
              <a:rPr lang="fr-FR" dirty="0" err="1" smtClean="0"/>
              <a:t>paroxétine</a:t>
            </a:r>
            <a:r>
              <a:rPr lang="fr-FR" dirty="0" smtClean="0"/>
              <a:t>, un antidépresseur inhibiteur sélectif de la recapture de la sérotonine et une évaluait la </a:t>
            </a:r>
            <a:r>
              <a:rPr lang="fr-FR" dirty="0" err="1" smtClean="0"/>
              <a:t>trazodone</a:t>
            </a:r>
            <a:r>
              <a:rPr lang="fr-FR" dirty="0" smtClean="0"/>
              <a:t>, un antidépresseur atypique. </a:t>
            </a:r>
            <a:r>
              <a:rPr lang="fr-FR" dirty="0" smtClean="0">
                <a:solidFill>
                  <a:srgbClr val="FF0000"/>
                </a:solidFill>
              </a:rPr>
              <a:t>Aucune de ces études n'a démontré un bénéfice de la </a:t>
            </a:r>
            <a:r>
              <a:rPr lang="fr-FR" dirty="0" err="1" smtClean="0">
                <a:solidFill>
                  <a:srgbClr val="FF0000"/>
                </a:solidFill>
              </a:rPr>
              <a:t>paroxétine</a:t>
            </a:r>
            <a:r>
              <a:rPr lang="fr-FR" dirty="0" smtClean="0">
                <a:solidFill>
                  <a:srgbClr val="FF0000"/>
                </a:solidFill>
              </a:rPr>
              <a:t> ou de la </a:t>
            </a:r>
            <a:r>
              <a:rPr lang="fr-FR" dirty="0" err="1" smtClean="0">
                <a:solidFill>
                  <a:srgbClr val="FF0000"/>
                </a:solidFill>
              </a:rPr>
              <a:t>trazodone</a:t>
            </a:r>
            <a:r>
              <a:rPr lang="fr-FR" dirty="0" smtClean="0">
                <a:solidFill>
                  <a:srgbClr val="FF0000"/>
                </a:solidFill>
              </a:rPr>
              <a:t> dans le traitement des acouphènes</a:t>
            </a:r>
            <a:r>
              <a:rPr lang="fr-FR" dirty="0" smtClean="0"/>
              <a:t>. Les effets secondaires, bien que relativement mineurs, ont été courants dans tous les groupes d'antidépresseurs.  </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Bilbio.résumée</a:t>
            </a:r>
            <a:endParaRPr lang="fr-FR" dirty="0"/>
          </a:p>
        </p:txBody>
      </p:sp>
      <p:sp>
        <p:nvSpPr>
          <p:cNvPr id="3" name="Espace réservé du contenu 2"/>
          <p:cNvSpPr>
            <a:spLocks noGrp="1"/>
          </p:cNvSpPr>
          <p:nvPr>
            <p:ph idx="1"/>
          </p:nvPr>
        </p:nvSpPr>
        <p:spPr>
          <a:xfrm>
            <a:off x="549275" y="1444532"/>
            <a:ext cx="8042276" cy="5010589"/>
          </a:xfrm>
        </p:spPr>
        <p:txBody>
          <a:bodyPr>
            <a:normAutofit fontScale="92500" lnSpcReduction="10000"/>
          </a:bodyPr>
          <a:lstStyle/>
          <a:p>
            <a:r>
              <a:rPr lang="fr-FR" sz="2000" dirty="0" smtClean="0">
                <a:hlinkClick r:id="rId2"/>
              </a:rPr>
              <a:t>http://www.cochrane.org/fr/CD006371/la-therapie-sonore-masquage-dans-la-prise-en-charge-des-acouphenes-chez-ladulte</a:t>
            </a:r>
            <a:endParaRPr lang="fr-FR" sz="2000" dirty="0" smtClean="0"/>
          </a:p>
          <a:p>
            <a:r>
              <a:rPr lang="fr-FR" sz="2000" dirty="0" smtClean="0">
                <a:hlinkClick r:id="rId3"/>
              </a:rPr>
              <a:t>http://www.cochrane.org/fr/CD007960/anticonvulsivants-pour-les-acouphenes</a:t>
            </a:r>
            <a:endParaRPr lang="fr-FR" sz="2000" dirty="0" smtClean="0"/>
          </a:p>
          <a:p>
            <a:r>
              <a:rPr lang="fr-FR" sz="2000" dirty="0" smtClean="0">
                <a:hlinkClick r:id="rId4"/>
              </a:rPr>
              <a:t>http://www.cochrane.org/fr/CD003853/antidepresseurs-pour-les-patients-souffrant-dacouphenes</a:t>
            </a:r>
            <a:endParaRPr lang="fr-FR" sz="2000" dirty="0" smtClean="0"/>
          </a:p>
          <a:p>
            <a:r>
              <a:rPr lang="fr-FR" sz="2000" dirty="0" smtClean="0">
                <a:hlinkClick r:id="rId5"/>
              </a:rPr>
              <a:t>http://www.cochrane.org/fr/CD010151/les-protheses-auditives-pour-lacouphene-chez-les-personnes-souffrant-dune-perte-auditive</a:t>
            </a:r>
            <a:endParaRPr lang="fr-FR" sz="2000" dirty="0" smtClean="0"/>
          </a:p>
          <a:p>
            <a:r>
              <a:rPr lang="fr-FR" sz="2000" dirty="0" smtClean="0">
                <a:hlinkClick r:id="rId6"/>
              </a:rPr>
              <a:t>http://www.cochrane.org/fr/CD005233/therapie-cognitivo-comportementale-pour-les-acouphenes</a:t>
            </a:r>
            <a:endParaRPr lang="fr-FR" sz="2000" dirty="0" smtClean="0"/>
          </a:p>
          <a:p>
            <a:r>
              <a:rPr lang="fr-FR" sz="2000" dirty="0" smtClean="0">
                <a:hlinkClick r:id="rId7"/>
              </a:rPr>
              <a:t>http://www.cochrane.org/fr/CD007330/tinnitus-retraining-therapy-trt-pour-les-acouphenes</a:t>
            </a:r>
            <a:endParaRPr lang="fr-FR" sz="2000" dirty="0" smtClean="0"/>
          </a:p>
          <a:p>
            <a:endParaRPr lang="fr-FR" sz="2000" dirty="0" smtClean="0"/>
          </a:p>
          <a:p>
            <a:endParaRPr lang="fr-FR" sz="2000" dirty="0" smtClean="0"/>
          </a:p>
          <a:p>
            <a:endParaRPr lang="fr-FR" sz="2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Méthodes</a:t>
            </a:r>
            <a:endParaRPr lang="fr-FR" dirty="0"/>
          </a:p>
        </p:txBody>
      </p:sp>
      <p:sp>
        <p:nvSpPr>
          <p:cNvPr id="3" name="Espace réservé du contenu 2"/>
          <p:cNvSpPr>
            <a:spLocks noGrp="1"/>
          </p:cNvSpPr>
          <p:nvPr>
            <p:ph idx="1"/>
          </p:nvPr>
        </p:nvSpPr>
        <p:spPr/>
        <p:txBody>
          <a:bodyPr>
            <a:normAutofit lnSpcReduction="10000"/>
          </a:bodyPr>
          <a:lstStyle/>
          <a:p>
            <a:pPr>
              <a:buFontTx/>
              <a:buChar char="-"/>
            </a:pPr>
            <a:endParaRPr lang="fr-FR" dirty="0" smtClean="0"/>
          </a:p>
          <a:p>
            <a:pPr>
              <a:buFontTx/>
              <a:buChar char="-"/>
            </a:pPr>
            <a:r>
              <a:rPr lang="fr-FR" dirty="0" smtClean="0"/>
              <a:t>Discussion et échanges de pratiques entre médecins généralistes autour de cas concrets </a:t>
            </a:r>
          </a:p>
          <a:p>
            <a:pPr>
              <a:buFontTx/>
              <a:buChar char="-"/>
            </a:pPr>
            <a:endParaRPr lang="fr-FR" dirty="0" smtClean="0"/>
          </a:p>
          <a:p>
            <a:pPr>
              <a:buFontTx/>
              <a:buChar char="-"/>
            </a:pPr>
            <a:r>
              <a:rPr lang="fr-FR" dirty="0" smtClean="0"/>
              <a:t>Aide à la réflexion avec l’aide de l’expert, synthèse et conclusion de l’expert.</a:t>
            </a:r>
          </a:p>
          <a:p>
            <a:pPr marL="0" indent="0">
              <a:buNone/>
            </a:pPr>
            <a:endParaRPr lang="fr-FR" dirty="0"/>
          </a:p>
          <a:p>
            <a:pPr marL="0" indent="0">
              <a:buNone/>
            </a:pPr>
            <a:r>
              <a:rPr lang="fr-FR" sz="1400" i="1" dirty="0" smtClean="0"/>
              <a:t>Sources : CNGE avec « Médecine générale » MASSON 2</a:t>
            </a:r>
            <a:r>
              <a:rPr lang="fr-FR" sz="1400" i="1" baseline="30000" dirty="0" smtClean="0"/>
              <a:t>ème</a:t>
            </a:r>
            <a:r>
              <a:rPr lang="fr-FR" sz="1400" i="1" dirty="0" smtClean="0"/>
              <a:t> édition et « Thérapeutique en Médecine Générale » APNET 2</a:t>
            </a:r>
            <a:r>
              <a:rPr lang="fr-FR" sz="1400" i="1" baseline="30000" dirty="0" smtClean="0"/>
              <a:t>ème</a:t>
            </a:r>
            <a:r>
              <a:rPr lang="fr-FR" sz="1400" i="1" dirty="0" smtClean="0"/>
              <a:t> édition. </a:t>
            </a:r>
          </a:p>
        </p:txBody>
      </p:sp>
    </p:spTree>
    <p:extLst>
      <p:ext uri="{BB962C8B-B14F-4D97-AF65-F5344CB8AC3E}">
        <p14:creationId xmlns:p14="http://schemas.microsoft.com/office/powerpoint/2010/main" val="36972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Vos attentes ?</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Tour de table : Présentation des participants. </a:t>
            </a:r>
          </a:p>
          <a:p>
            <a:r>
              <a:rPr lang="fr-FR" dirty="0" smtClean="0"/>
              <a:t>Quelles sont vos attentes ? </a:t>
            </a:r>
            <a:r>
              <a:rPr lang="fr-FR" dirty="0"/>
              <a:t> </a:t>
            </a:r>
            <a:r>
              <a:rPr lang="fr-FR" dirty="0" smtClean="0"/>
              <a:t>Questions ? Problèmes rencontrés ?</a:t>
            </a:r>
          </a:p>
        </p:txBody>
      </p:sp>
    </p:spTree>
    <p:extLst>
      <p:ext uri="{BB962C8B-B14F-4D97-AF65-F5344CB8AC3E}">
        <p14:creationId xmlns:p14="http://schemas.microsoft.com/office/powerpoint/2010/main" val="31422098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cliniques</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Temps de réflexion et d’échange sur les 5 cas cliniques en petits groupes. </a:t>
            </a:r>
          </a:p>
          <a:p>
            <a:r>
              <a:rPr lang="fr-FR" dirty="0" smtClean="0"/>
              <a:t>Discussion après chaque cas. </a:t>
            </a:r>
            <a:endParaRPr lang="fr-FR" dirty="0"/>
          </a:p>
        </p:txBody>
      </p:sp>
    </p:spTree>
    <p:extLst>
      <p:ext uri="{BB962C8B-B14F-4D97-AF65-F5344CB8AC3E}">
        <p14:creationId xmlns:p14="http://schemas.microsoft.com/office/powerpoint/2010/main" val="1817567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N°1</a:t>
            </a:r>
            <a:endParaRPr lang="fr-FR" dirty="0"/>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r>
              <a:rPr lang="fr-FR" dirty="0" smtClean="0"/>
              <a:t>M </a:t>
            </a:r>
            <a:r>
              <a:rPr lang="fr-FR" dirty="0"/>
              <a:t>F 55 ans , métallurgiste, consulte pour des acouphènes bilatéraux de timbre aigu apparus récemment, surtout le soir et cela l’empêche de dormir. Décrivez votre interrogatoire et examen clinique ? Quelle prise en charge envisagez vous ?</a:t>
            </a:r>
          </a:p>
          <a:p>
            <a:endParaRPr lang="fr-FR" dirty="0"/>
          </a:p>
        </p:txBody>
      </p:sp>
    </p:spTree>
    <p:extLst>
      <p:ext uri="{BB962C8B-B14F-4D97-AF65-F5344CB8AC3E}">
        <p14:creationId xmlns:p14="http://schemas.microsoft.com/office/powerpoint/2010/main" val="14714781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Brise.thmx</Template>
  <TotalTime>765</TotalTime>
  <Words>3010</Words>
  <Application>Microsoft Macintosh PowerPoint</Application>
  <PresentationFormat>Présentation à l'écran (4:3)</PresentationFormat>
  <Paragraphs>431</Paragraphs>
  <Slides>56</Slides>
  <Notes>4</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Brise</vt:lpstr>
      <vt:lpstr>Conférences Paul Savy  22 mars 2016   Comment prendre en charge les acouphènes en médecine générale?</vt:lpstr>
      <vt:lpstr>Définition</vt:lpstr>
      <vt:lpstr>Généralités</vt:lpstr>
      <vt:lpstr>Prévalence acouphènes en MG</vt:lpstr>
      <vt:lpstr>Objectifs</vt:lpstr>
      <vt:lpstr>Méthodes</vt:lpstr>
      <vt:lpstr>Vos attentes ?</vt:lpstr>
      <vt:lpstr>Cas cliniques</vt:lpstr>
      <vt:lpstr>Cas N°1</vt:lpstr>
      <vt:lpstr>Cas N°2</vt:lpstr>
      <vt:lpstr>Cas N°3</vt:lpstr>
      <vt:lpstr>Cas N°4</vt:lpstr>
      <vt:lpstr>Cas N°5</vt:lpstr>
      <vt:lpstr>Les acouphènes</vt:lpstr>
      <vt:lpstr>Acouphènes subjectifs : causes les plus fréquentes</vt:lpstr>
      <vt:lpstr>Acouphène UNILATERAL : causes les plus fréquentes</vt:lpstr>
      <vt:lpstr>Interrogatoire</vt:lpstr>
      <vt:lpstr>ANAMNESE</vt:lpstr>
      <vt:lpstr>EXAMEN CLINIQUE</vt:lpstr>
      <vt:lpstr>HYPERACOUSIE ET ACOUPHENES PLURIFACTORIELS</vt:lpstr>
      <vt:lpstr>HYPERACOUSIE ET ACOUPHENES EXPLORATION PLURIDISCIPLINAIRE</vt:lpstr>
      <vt:lpstr>QUELQUES NOTIONS THEORIQUES POUR MIEUX COMPRENDRE</vt:lpstr>
      <vt:lpstr>Acouphènes et hyperacousie MECANISMES</vt:lpstr>
      <vt:lpstr>HYPERACOUSIE ET ACOUPHENES TRAITEMENT PLURIDISCIPLINAIRE</vt:lpstr>
      <vt:lpstr>HYPERACOUSIE ET ACOUPHENES TRAITEMENT PLURIDISCIPLINAIRE</vt:lpstr>
      <vt:lpstr>Dans quel ordre?….</vt:lpstr>
      <vt:lpstr>Traitements</vt:lpstr>
      <vt:lpstr>Traitements</vt:lpstr>
      <vt:lpstr>ACCOMPAGNEMENT THERAPEUTIQUE</vt:lpstr>
      <vt:lpstr>PEC pluridisciplinaire</vt:lpstr>
      <vt:lpstr>L’AUDITION PRIVILEGIE L’ALERTE</vt:lpstr>
      <vt:lpstr>Présentation PowerPoint</vt:lpstr>
      <vt:lpstr>Présentation PowerPoint</vt:lpstr>
      <vt:lpstr>Présentation PowerPoint</vt:lpstr>
      <vt:lpstr>RESULTATS DE LA THERAPIE D’HABITUATION</vt:lpstr>
      <vt:lpstr>RESULTATS – Acouphènes Traitements acoustiques</vt:lpstr>
      <vt:lpstr>RESULTATS Acouphènes Autres traitements</vt:lpstr>
      <vt:lpstr>SUPPORTS d’explications</vt:lpstr>
      <vt:lpstr>Médecines alternatives ?</vt:lpstr>
      <vt:lpstr>Médecines alternatives ?</vt:lpstr>
      <vt:lpstr>ACCOMPAGNEMENT THERAPEUTIQUE</vt:lpstr>
      <vt:lpstr>Divers</vt:lpstr>
      <vt:lpstr>  La prise en charge « va faire de la blessure du système auditif une cicatrice ».</vt:lpstr>
      <vt:lpstr>ACCOMPAGNEMENT THERAPEUTIQUE: petit lexique</vt:lpstr>
      <vt:lpstr>ACCOMPAGNEMENT THERAPEUTIQUE</vt:lpstr>
      <vt:lpstr>Questionnaire de dépistage de la presbyacousie (H. Caron, 2005)</vt:lpstr>
      <vt:lpstr>Questionnaire de dépistage de la presbyacousie (H. Caron, 2005)</vt:lpstr>
      <vt:lpstr>Dépistage de la presbyacousie</vt:lpstr>
      <vt:lpstr>Points clés</vt:lpstr>
      <vt:lpstr>Biblio.1</vt:lpstr>
      <vt:lpstr>Biblio.2</vt:lpstr>
      <vt:lpstr>Biblio.3</vt:lpstr>
      <vt:lpstr>http://www.cochrane.org/fr/CD007330/tinnitus-retraining-therapy-trt-pour-les-acouphenes </vt:lpstr>
      <vt:lpstr>http://www.cochrane.org/fr/CD007960/anticonvulsivants-pour-les-acouphenes </vt:lpstr>
      <vt:lpstr>               http://www.cochrane.org/fr/CD003853/antidepresseurs-pour-les-patients-souffrant-d’acouphenes </vt:lpstr>
      <vt:lpstr>Bilbio.résumée</vt:lpstr>
    </vt:vector>
  </TitlesOfParts>
  <Company>&amp;co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Conférences Paul Savy  22 mars 2016   Comment prendre en charge les acouphènes en médecine générale?</dc:title>
  <dc:creator>elodie bezanson</dc:creator>
  <cp:lastModifiedBy>elodie bezanson</cp:lastModifiedBy>
  <cp:revision>68</cp:revision>
  <dcterms:created xsi:type="dcterms:W3CDTF">2016-01-05T13:26:13Z</dcterms:created>
  <dcterms:modified xsi:type="dcterms:W3CDTF">2016-03-22T17:14:41Z</dcterms:modified>
</cp:coreProperties>
</file>