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33"/>
  </p:notesMasterIdLst>
  <p:sldIdLst>
    <p:sldId id="256" r:id="rId2"/>
    <p:sldId id="268" r:id="rId3"/>
    <p:sldId id="264" r:id="rId4"/>
    <p:sldId id="293" r:id="rId5"/>
    <p:sldId id="263" r:id="rId6"/>
    <p:sldId id="292" r:id="rId7"/>
    <p:sldId id="266" r:id="rId8"/>
    <p:sldId id="280" r:id="rId9"/>
    <p:sldId id="279" r:id="rId10"/>
    <p:sldId id="273" r:id="rId11"/>
    <p:sldId id="258" r:id="rId12"/>
    <p:sldId id="281" r:id="rId13"/>
    <p:sldId id="272" r:id="rId14"/>
    <p:sldId id="271" r:id="rId15"/>
    <p:sldId id="291" r:id="rId16"/>
    <p:sldId id="261" r:id="rId17"/>
    <p:sldId id="262" r:id="rId18"/>
    <p:sldId id="275" r:id="rId19"/>
    <p:sldId id="286" r:id="rId20"/>
    <p:sldId id="270" r:id="rId21"/>
    <p:sldId id="284" r:id="rId22"/>
    <p:sldId id="274" r:id="rId23"/>
    <p:sldId id="276" r:id="rId24"/>
    <p:sldId id="277" r:id="rId25"/>
    <p:sldId id="282" r:id="rId26"/>
    <p:sldId id="285" r:id="rId27"/>
    <p:sldId id="257" r:id="rId28"/>
    <p:sldId id="278" r:id="rId29"/>
    <p:sldId id="287" r:id="rId30"/>
    <p:sldId id="288" r:id="rId31"/>
    <p:sldId id="289"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6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E9D77-65E4-AD43-B170-F766865E1340}" type="datetimeFigureOut">
              <a:rPr lang="fr-FR" smtClean="0"/>
              <a:t>17/01/17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D7B12-A8D4-074E-B0ED-6AFF51D47D6D}" type="slidenum">
              <a:rPr lang="fr-FR" smtClean="0"/>
              <a:t>‹#›</a:t>
            </a:fld>
            <a:endParaRPr lang="fr-FR"/>
          </a:p>
        </p:txBody>
      </p:sp>
    </p:spTree>
    <p:extLst>
      <p:ext uri="{BB962C8B-B14F-4D97-AF65-F5344CB8AC3E}">
        <p14:creationId xmlns:p14="http://schemas.microsoft.com/office/powerpoint/2010/main" val="497712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6D7B12-A8D4-074E-B0ED-6AFF51D47D6D}" type="slidenum">
              <a:rPr lang="fr-FR" smtClean="0"/>
              <a:t>5</a:t>
            </a:fld>
            <a:endParaRPr lang="fr-FR"/>
          </a:p>
        </p:txBody>
      </p:sp>
    </p:spTree>
    <p:extLst>
      <p:ext uri="{BB962C8B-B14F-4D97-AF65-F5344CB8AC3E}">
        <p14:creationId xmlns:p14="http://schemas.microsoft.com/office/powerpoint/2010/main" val="3114983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D’ailleurs seulement 2% des frottis</a:t>
            </a:r>
          </a:p>
          <a:p>
            <a:r>
              <a:rPr lang="fr-FR" sz="1200" b="0" i="0" u="none" strike="noStrike" kern="1200" baseline="0" dirty="0" err="1" smtClean="0">
                <a:solidFill>
                  <a:schemeClr val="tx1"/>
                </a:solidFill>
                <a:latin typeface="+mn-lt"/>
                <a:ea typeface="+mn-ea"/>
                <a:cs typeface="+mn-cs"/>
              </a:rPr>
              <a:t>gyn.cologiques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taient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r.alis.s</a:t>
            </a:r>
            <a:r>
              <a:rPr lang="fr-FR" sz="1200" b="0" i="0" u="none" strike="noStrike" kern="1200" baseline="0" dirty="0" smtClean="0">
                <a:solidFill>
                  <a:schemeClr val="tx1"/>
                </a:solidFill>
                <a:latin typeface="+mn-lt"/>
                <a:ea typeface="+mn-ea"/>
                <a:cs typeface="+mn-cs"/>
              </a:rPr>
              <a:t> par un mari </a:t>
            </a:r>
            <a:r>
              <a:rPr lang="fr-FR" sz="1200" b="0" i="0" u="none" strike="noStrike" kern="1200" baseline="0" dirty="0" err="1" smtClean="0">
                <a:solidFill>
                  <a:schemeClr val="tx1"/>
                </a:solidFill>
                <a:latin typeface="+mn-lt"/>
                <a:ea typeface="+mn-ea"/>
                <a:cs typeface="+mn-cs"/>
              </a:rPr>
              <a:t>m.decin</a:t>
            </a:r>
            <a:r>
              <a:rPr lang="fr-FR" sz="1200" b="0" i="0" u="none" strike="noStrike" kern="1200" baseline="0" dirty="0" smtClean="0">
                <a:solidFill>
                  <a:schemeClr val="tx1"/>
                </a:solidFill>
                <a:latin typeface="+mn-lt"/>
                <a:ea typeface="+mn-ea"/>
                <a:cs typeface="+mn-cs"/>
              </a:rPr>
              <a:t> (28) et l’examen gynécologique posait</a:t>
            </a:r>
          </a:p>
          <a:p>
            <a:r>
              <a:rPr lang="fr-FR" sz="1200" b="0" i="0" u="none" strike="noStrike" kern="1200" baseline="0" dirty="0" smtClean="0">
                <a:solidFill>
                  <a:schemeClr val="tx1"/>
                </a:solidFill>
                <a:latin typeface="+mn-lt"/>
                <a:ea typeface="+mn-ea"/>
                <a:cs typeface="+mn-cs"/>
              </a:rPr>
              <a:t>des </a:t>
            </a:r>
            <a:r>
              <a:rPr lang="fr-FR" sz="1200" b="0" i="0" u="none" strike="noStrike" kern="1200" baseline="0" dirty="0" err="1" smtClean="0">
                <a:solidFill>
                  <a:schemeClr val="tx1"/>
                </a:solidFill>
                <a:latin typeface="+mn-lt"/>
                <a:ea typeface="+mn-ea"/>
                <a:cs typeface="+mn-cs"/>
              </a:rPr>
              <a:t>difficult.s</a:t>
            </a:r>
            <a:r>
              <a:rPr lang="fr-FR" sz="1200" b="0" i="0" u="none" strike="noStrike" kern="1200" baseline="0" dirty="0" smtClean="0">
                <a:solidFill>
                  <a:schemeClr val="tx1"/>
                </a:solidFill>
                <a:latin typeface="+mn-lt"/>
                <a:ea typeface="+mn-ea"/>
                <a:cs typeface="+mn-cs"/>
              </a:rPr>
              <a:t> . 57% des </a:t>
            </a:r>
            <a:r>
              <a:rPr lang="fr-FR" sz="1200" b="0" i="0" u="none" strike="noStrike" kern="1200" baseline="0" dirty="0" err="1" smtClean="0">
                <a:solidFill>
                  <a:schemeClr val="tx1"/>
                </a:solidFill>
                <a:latin typeface="+mn-lt"/>
                <a:ea typeface="+mn-ea"/>
                <a:cs typeface="+mn-cs"/>
              </a:rPr>
              <a:t>m.decins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g.n.ralistes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interrog.s</a:t>
            </a:r>
            <a:r>
              <a:rPr lang="fr-FR" sz="1200" b="0" i="0" u="none" strike="noStrike" kern="1200" baseline="0" dirty="0" smtClean="0">
                <a:solidFill>
                  <a:schemeClr val="tx1"/>
                </a:solidFill>
                <a:latin typeface="+mn-lt"/>
                <a:ea typeface="+mn-ea"/>
                <a:cs typeface="+mn-cs"/>
              </a:rPr>
              <a:t> par MASSON (32).</a:t>
            </a:r>
            <a:endParaRPr lang="fr-FR" dirty="0"/>
          </a:p>
        </p:txBody>
      </p:sp>
      <p:sp>
        <p:nvSpPr>
          <p:cNvPr id="4" name="Espace réservé du numéro de diapositive 3"/>
          <p:cNvSpPr>
            <a:spLocks noGrp="1"/>
          </p:cNvSpPr>
          <p:nvPr>
            <p:ph type="sldNum" sz="quarter" idx="10"/>
          </p:nvPr>
        </p:nvSpPr>
        <p:spPr/>
        <p:txBody>
          <a:bodyPr/>
          <a:lstStyle/>
          <a:p>
            <a:fld id="{8A6D7B12-A8D4-074E-B0ED-6AFF51D47D6D}" type="slidenum">
              <a:rPr lang="fr-FR" smtClean="0"/>
              <a:t>9</a:t>
            </a:fld>
            <a:endParaRPr lang="fr-FR"/>
          </a:p>
        </p:txBody>
      </p:sp>
    </p:spTree>
    <p:extLst>
      <p:ext uri="{BB962C8B-B14F-4D97-AF65-F5344CB8AC3E}">
        <p14:creationId xmlns:p14="http://schemas.microsoft.com/office/powerpoint/2010/main" val="192679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Comme l’évoque V. </a:t>
            </a:r>
            <a:r>
              <a:rPr lang="fr-FR" sz="1200" b="0" i="0" u="none" strike="noStrike" kern="1200" baseline="0" dirty="0" err="1" smtClean="0">
                <a:solidFill>
                  <a:schemeClr val="tx1"/>
                </a:solidFill>
                <a:latin typeface="+mn-lt"/>
                <a:ea typeface="+mn-ea"/>
                <a:cs typeface="+mn-cs"/>
              </a:rPr>
              <a:t>Vallerend</a:t>
            </a:r>
            <a:r>
              <a:rPr lang="fr-FR" sz="1200" b="0" i="0" u="none" strike="noStrike" kern="1200" baseline="0" dirty="0" smtClean="0">
                <a:solidFill>
                  <a:schemeClr val="tx1"/>
                </a:solidFill>
                <a:latin typeface="+mn-lt"/>
                <a:ea typeface="+mn-ea"/>
                <a:cs typeface="+mn-cs"/>
              </a:rPr>
              <a:t> dans son travail de thèse, ce qui est potentiellement</a:t>
            </a:r>
          </a:p>
          <a:p>
            <a:r>
              <a:rPr lang="fr-FR" sz="1200" b="0" i="0" u="none" strike="noStrike" kern="1200" baseline="0" dirty="0" smtClean="0">
                <a:solidFill>
                  <a:schemeClr val="tx1"/>
                </a:solidFill>
                <a:latin typeface="+mn-lt"/>
                <a:ea typeface="+mn-ea"/>
                <a:cs typeface="+mn-cs"/>
              </a:rPr>
              <a:t>dangereux dans l’attitude thérapeutique avec ses proches, c’est l’annihilation de la distance</a:t>
            </a:r>
          </a:p>
          <a:p>
            <a:r>
              <a:rPr lang="fr-FR" sz="1200" b="0" i="0" u="none" strike="noStrike" kern="1200" baseline="0" dirty="0" smtClean="0">
                <a:solidFill>
                  <a:schemeClr val="tx1"/>
                </a:solidFill>
                <a:latin typeface="+mn-lt"/>
                <a:ea typeface="+mn-ea"/>
                <a:cs typeface="+mn-cs"/>
              </a:rPr>
              <a:t>empathique en faveur d’une relation émotionnelle profonde pouvant altérer le jugement</a:t>
            </a:r>
            <a:endParaRPr lang="fr-FR" dirty="0"/>
          </a:p>
        </p:txBody>
      </p:sp>
      <p:sp>
        <p:nvSpPr>
          <p:cNvPr id="4" name="Espace réservé du numéro de diapositive 3"/>
          <p:cNvSpPr>
            <a:spLocks noGrp="1"/>
          </p:cNvSpPr>
          <p:nvPr>
            <p:ph type="sldNum" sz="quarter" idx="10"/>
          </p:nvPr>
        </p:nvSpPr>
        <p:spPr/>
        <p:txBody>
          <a:bodyPr/>
          <a:lstStyle/>
          <a:p>
            <a:fld id="{8A6D7B12-A8D4-074E-B0ED-6AFF51D47D6D}" type="slidenum">
              <a:rPr lang="fr-FR" smtClean="0"/>
              <a:t>10</a:t>
            </a:fld>
            <a:endParaRPr lang="fr-FR"/>
          </a:p>
        </p:txBody>
      </p:sp>
    </p:spTree>
    <p:extLst>
      <p:ext uri="{BB962C8B-B14F-4D97-AF65-F5344CB8AC3E}">
        <p14:creationId xmlns:p14="http://schemas.microsoft.com/office/powerpoint/2010/main" val="328717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A6D7B12-A8D4-074E-B0ED-6AFF51D47D6D}" type="slidenum">
              <a:rPr lang="fr-FR" smtClean="0"/>
              <a:t>26</a:t>
            </a:fld>
            <a:endParaRPr lang="fr-FR"/>
          </a:p>
        </p:txBody>
      </p:sp>
    </p:spTree>
    <p:extLst>
      <p:ext uri="{BB962C8B-B14F-4D97-AF65-F5344CB8AC3E}">
        <p14:creationId xmlns:p14="http://schemas.microsoft.com/office/powerpoint/2010/main" val="361682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 ma voisine</a:t>
            </a:r>
            <a:br>
              <a:rPr lang="fr-FR" dirty="0" smtClean="0"/>
            </a:br>
            <a:r>
              <a:rPr lang="fr-FR" dirty="0" smtClean="0"/>
              <a:t>d’en haut j’ai dit que j’étais secrétaire, ça marche bien aussi. » JADDO</a:t>
            </a:r>
            <a:endParaRPr lang="fr-FR" dirty="0"/>
          </a:p>
        </p:txBody>
      </p:sp>
      <p:sp>
        <p:nvSpPr>
          <p:cNvPr id="4" name="Espace réservé du numéro de diapositive 3"/>
          <p:cNvSpPr>
            <a:spLocks noGrp="1"/>
          </p:cNvSpPr>
          <p:nvPr>
            <p:ph type="sldNum" sz="quarter" idx="10"/>
          </p:nvPr>
        </p:nvSpPr>
        <p:spPr/>
        <p:txBody>
          <a:bodyPr/>
          <a:lstStyle/>
          <a:p>
            <a:fld id="{8A6D7B12-A8D4-074E-B0ED-6AFF51D47D6D}" type="slidenum">
              <a:rPr lang="fr-FR" smtClean="0"/>
              <a:t>27</a:t>
            </a:fld>
            <a:endParaRPr lang="fr-FR"/>
          </a:p>
        </p:txBody>
      </p:sp>
    </p:spTree>
    <p:extLst>
      <p:ext uri="{BB962C8B-B14F-4D97-AF65-F5344CB8AC3E}">
        <p14:creationId xmlns:p14="http://schemas.microsoft.com/office/powerpoint/2010/main" val="268108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fr-FR"/>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29CA7719-D4BB-B24D-B4DB-8B3603C62898}" type="datetimeFigureOut">
              <a:rPr lang="fr-FR" smtClean="0"/>
              <a:t>17/01/17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9CA7719-D4BB-B24D-B4DB-8B3603C62898}" type="datetimeFigureOut">
              <a:rPr lang="fr-FR" smtClean="0"/>
              <a:t>17/01/17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fr-FR" smtClean="0"/>
              <a:t>Cliquez et modifiez le titre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fr-FR" smtClean="0"/>
              <a:t>Cliquez et modifiez le titre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a:xfrm>
            <a:off x="174812" y="6356350"/>
            <a:ext cx="3863788" cy="365125"/>
          </a:xfrm>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ages avec légende">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212106" y="6356350"/>
            <a:ext cx="1752600" cy="365125"/>
          </a:xfrm>
        </p:spPr>
        <p:txBody>
          <a:body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fr-FR" smtClean="0"/>
              <a:t>Cliquez et modifiez le titre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a:xfrm>
            <a:off x="3213847" y="6356350"/>
            <a:ext cx="4734112" cy="365125"/>
          </a:xfrm>
        </p:spPr>
        <p:txBody>
          <a:bodyPr/>
          <a:lstStyle/>
          <a:p>
            <a:endParaRPr lang="fr-FR"/>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3B1056C2-53B2-A14D-BE13-599996E16235}" type="slidenum">
              <a:rPr lang="fr-FR" smtClean="0"/>
              <a:t>‹#›</a:t>
            </a:fld>
            <a:endParaRPr lang="fr-FR"/>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fr-FR" smtClean="0"/>
              <a:t>Faire glisser l'image vers l'espace réservé ou cliquer sur l'icône pour l'ajouter</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contenu et imag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fr-FR" smtClean="0"/>
              <a:t>Cliquez et modifiez le titre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212106" y="6356350"/>
            <a:ext cx="1752600" cy="365125"/>
          </a:xfrm>
        </p:spPr>
        <p:txBody>
          <a:body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a:xfrm>
            <a:off x="2178423" y="6356350"/>
            <a:ext cx="4926852" cy="365125"/>
          </a:xfrm>
        </p:spPr>
        <p:txBody>
          <a:bodyPr/>
          <a:lstStyle/>
          <a:p>
            <a:endParaRPr lang="fr-FR"/>
          </a:p>
        </p:txBody>
      </p:sp>
      <p:sp>
        <p:nvSpPr>
          <p:cNvPr id="6" name="Slide Number Placeholder 5"/>
          <p:cNvSpPr>
            <a:spLocks noGrp="1"/>
          </p:cNvSpPr>
          <p:nvPr>
            <p:ph type="sldNum" sz="quarter" idx="12"/>
          </p:nvPr>
        </p:nvSpPr>
        <p:spPr>
          <a:xfrm>
            <a:off x="331694" y="361016"/>
            <a:ext cx="506506" cy="365125"/>
          </a:xfrm>
        </p:spPr>
        <p:txBody>
          <a:bodyPr/>
          <a:lstStyle/>
          <a:p>
            <a:fld id="{3B1056C2-53B2-A14D-BE13-599996E16235}" type="slidenum">
              <a:rPr lang="fr-FR" smtClean="0"/>
              <a:t>‹#›</a:t>
            </a:fld>
            <a:endParaRPr lang="fr-F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5562600" y="6356350"/>
            <a:ext cx="1622612" cy="365125"/>
          </a:xfrm>
        </p:spPr>
        <p:txBody>
          <a:bodyPr/>
          <a:lstStyle/>
          <a:p>
            <a:fld id="{29CA7719-D4BB-B24D-B4DB-8B3603C62898}" type="datetimeFigureOut">
              <a:rPr lang="fr-FR" smtClean="0"/>
              <a:t>17/01/17</a:t>
            </a:fld>
            <a:endParaRPr lang="fr-FR"/>
          </a:p>
        </p:txBody>
      </p:sp>
      <p:sp>
        <p:nvSpPr>
          <p:cNvPr id="5" name="Footer Placeholder 4"/>
          <p:cNvSpPr>
            <a:spLocks noGrp="1"/>
          </p:cNvSpPr>
          <p:nvPr>
            <p:ph type="ftr" sz="quarter" idx="11"/>
          </p:nvPr>
        </p:nvSpPr>
        <p:spPr>
          <a:xfrm>
            <a:off x="174812" y="6356350"/>
            <a:ext cx="5311588" cy="365125"/>
          </a:xfrm>
        </p:spPr>
        <p:txBody>
          <a:bodyPr/>
          <a:lstStyle/>
          <a:p>
            <a:endParaRPr lang="fr-FR"/>
          </a:p>
        </p:txBody>
      </p:sp>
      <p:sp>
        <p:nvSpPr>
          <p:cNvPr id="6" name="Slide Number Placeholder 5"/>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Slide Number Placeholder 5"/>
          <p:cNvSpPr>
            <a:spLocks noGrp="1"/>
          </p:cNvSpPr>
          <p:nvPr>
            <p:ph type="sldNum" sz="quarter" idx="12"/>
          </p:nvPr>
        </p:nvSpPr>
        <p:spPr>
          <a:xfrm>
            <a:off x="351212" y="6104965"/>
            <a:ext cx="506506" cy="365125"/>
          </a:xfrm>
        </p:spPr>
        <p:txBody>
          <a:bodyPr/>
          <a:lstStyle/>
          <a:p>
            <a:fld id="{3B1056C2-53B2-A14D-BE13-599996E16235}" type="slidenum">
              <a:rPr lang="fr-FR" smtClean="0"/>
              <a:t>‹#›</a:t>
            </a:fld>
            <a:endParaRPr lang="fr-F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9CA7719-D4BB-B24D-B4DB-8B3603C62898}" type="datetimeFigureOut">
              <a:rPr lang="fr-FR" smtClean="0"/>
              <a:t>17/01/17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B1056C2-53B2-A14D-BE13-599996E16235}"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9CA7719-D4BB-B24D-B4DB-8B3603C62898}" type="datetimeFigureOut">
              <a:rPr lang="fr-FR" smtClean="0"/>
              <a:t>17/01/17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B1056C2-53B2-A14D-BE13-599996E16235}" type="slidenum">
              <a:rPr lang="fr-FR" smtClean="0"/>
              <a:t>‹#›</a:t>
            </a:fld>
            <a:endParaRPr lang="fr-F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29CA7719-D4BB-B24D-B4DB-8B3603C62898}" type="datetimeFigureOut">
              <a:rPr lang="fr-FR" smtClean="0"/>
              <a:t>17/01/17</a:t>
            </a:fld>
            <a:endParaRPr lang="fr-FR"/>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fr-F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3B1056C2-53B2-A14D-BE13-599996E16235}"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Document_Microsoft_Word8.docx"/><Relationship Id="rId5"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Document_Microsoft_Word9.docx"/><Relationship Id="rId4"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_Microsoft_Word10.docx"/><Relationship Id="rId4" Type="http://schemas.openxmlformats.org/officeDocument/2006/relationships/image" Target="../media/image1.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Document_Microsoft_Word11.docx"/><Relationship Id="rId4" Type="http://schemas.openxmlformats.org/officeDocument/2006/relationships/image" Target="../media/image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_Microsoft_Word12.docx"/><Relationship Id="rId4" Type="http://schemas.openxmlformats.org/officeDocument/2006/relationships/image" Target="../media/image1.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package" Target="../embeddings/Document_Microsoft_Word13.docx"/><Relationship Id="rId4" Type="http://schemas.openxmlformats.org/officeDocument/2006/relationships/image" Target="../media/image1.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_Microsoft_Word14.docx"/><Relationship Id="rId4" Type="http://schemas.openxmlformats.org/officeDocument/2006/relationships/image" Target="../media/image1.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ocument_Microsoft_Word15.docx"/><Relationship Id="rId4" Type="http://schemas.openxmlformats.org/officeDocument/2006/relationships/image" Target="../media/image1.png"/><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Document_Microsoft_Word2.docx"/><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_Microsoft_Word16.docx"/><Relationship Id="rId4" Type="http://schemas.openxmlformats.org/officeDocument/2006/relationships/image" Target="../media/image1.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_Microsoft_Word17.docx"/><Relationship Id="rId4" Type="http://schemas.openxmlformats.org/officeDocument/2006/relationships/image" Target="../media/image1.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Document_Microsoft_Word18.docx"/><Relationship Id="rId4" Type="http://schemas.openxmlformats.org/officeDocument/2006/relationships/image" Target="../media/image1.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_Microsoft_Word19.docx"/><Relationship Id="rId4" Type="http://schemas.openxmlformats.org/officeDocument/2006/relationships/image" Target="../media/image3.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_Microsoft_Word20.docx"/><Relationship Id="rId4" Type="http://schemas.openxmlformats.org/officeDocument/2006/relationships/image" Target="../media/image3.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Document_Microsoft_Word21.docx"/><Relationship Id="rId5" Type="http://schemas.openxmlformats.org/officeDocument/2006/relationships/image" Target="../media/image3.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Document_Microsoft_Word22.docx"/><Relationship Id="rId5" Type="http://schemas.openxmlformats.org/officeDocument/2006/relationships/image" Target="../media/image3.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Document_Microsoft_Word23.docx"/><Relationship Id="rId4" Type="http://schemas.openxmlformats.org/officeDocument/2006/relationships/image" Target="../media/image4.png"/><Relationship Id="rId5" Type="http://schemas.openxmlformats.org/officeDocument/2006/relationships/package" Target="../embeddings/Document_Microsoft_Word24.docx"/><Relationship Id="rId6" Type="http://schemas.openxmlformats.org/officeDocument/2006/relationships/image" Target="../media/image1.png"/><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Document_Microsoft_Word3.docx"/><Relationship Id="rId4"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nseil-national.medecin.fr/le-serment-dhippocrate-1311" TargetMode="External"/><Relationship Id="rId3" Type="http://schemas.openxmlformats.org/officeDocument/2006/relationships/hyperlink" Target="http://www.conseilnational.medecin.fr/article/article-7-non-discrimination-23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Document_Microsoft_Word4.docx"/><Relationship Id="rId5"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_Microsoft_Word5.docx"/><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Document_Microsoft_Word6.docx"/><Relationship Id="rId4" Type="http://schemas.openxmlformats.org/officeDocument/2006/relationships/image" Target="../media/image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Document_Microsoft_Word7.docx"/><Relationship Id="rId5" Type="http://schemas.openxmlformats.org/officeDocument/2006/relationships/image" Target="../media/image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Soigner ses proches</a:t>
            </a:r>
            <a:endParaRPr lang="fr-FR" dirty="0"/>
          </a:p>
        </p:txBody>
      </p:sp>
      <p:sp>
        <p:nvSpPr>
          <p:cNvPr id="3" name="Sous-titre 2"/>
          <p:cNvSpPr>
            <a:spLocks noGrp="1"/>
          </p:cNvSpPr>
          <p:nvPr>
            <p:ph type="subTitle" idx="1"/>
          </p:nvPr>
        </p:nvSpPr>
        <p:spPr>
          <a:xfrm>
            <a:off x="511119" y="4208929"/>
            <a:ext cx="8148249" cy="2232174"/>
          </a:xfrm>
        </p:spPr>
        <p:txBody>
          <a:bodyPr/>
          <a:lstStyle/>
          <a:p>
            <a:r>
              <a:rPr lang="fr-FR" sz="2400" b="1" dirty="0" smtClean="0">
                <a:solidFill>
                  <a:schemeClr val="tx1"/>
                </a:solidFill>
              </a:rPr>
              <a:t>Dr. Marc Chanelière - Dr. Anne Hersart</a:t>
            </a:r>
          </a:p>
          <a:p>
            <a:endParaRPr lang="fr-FR" dirty="0"/>
          </a:p>
          <a:p>
            <a:endParaRPr lang="fr-FR" dirty="0"/>
          </a:p>
          <a:p>
            <a:endParaRPr lang="fr-FR" dirty="0" smtClean="0">
              <a:effectLst/>
            </a:endParaRPr>
          </a:p>
          <a:p>
            <a:endParaRPr lang="fr-FR" dirty="0" smtClean="0"/>
          </a:p>
        </p:txBody>
      </p:sp>
      <p:graphicFrame>
        <p:nvGraphicFramePr>
          <p:cNvPr id="5" name="Objet 4"/>
          <p:cNvGraphicFramePr>
            <a:graphicFrameLocks noChangeAspect="1"/>
          </p:cNvGraphicFramePr>
          <p:nvPr>
            <p:extLst>
              <p:ext uri="{D42A27DB-BD31-4B8C-83A1-F6EECF244321}">
                <p14:modId xmlns:p14="http://schemas.microsoft.com/office/powerpoint/2010/main" val="3196589055"/>
              </p:ext>
            </p:extLst>
          </p:nvPr>
        </p:nvGraphicFramePr>
        <p:xfrm>
          <a:off x="301489" y="5457974"/>
          <a:ext cx="5753100" cy="1320800"/>
        </p:xfrm>
        <a:graphic>
          <a:graphicData uri="http://schemas.openxmlformats.org/presentationml/2006/ole">
            <mc:AlternateContent xmlns:mc="http://schemas.openxmlformats.org/markup-compatibility/2006">
              <mc:Choice xmlns:v="urn:schemas-microsoft-com:vml" Requires="v">
                <p:oleObj spid="_x0000_s1038"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5457974"/>
                        <a:ext cx="5753100" cy="1320800"/>
                      </a:xfrm>
                      <a:prstGeom prst="rect">
                        <a:avLst/>
                      </a:prstGeom>
                    </p:spPr>
                  </p:pic>
                </p:oleObj>
              </mc:Fallback>
            </mc:AlternateContent>
          </a:graphicData>
        </a:graphic>
      </p:graphicFrame>
    </p:spTree>
    <p:extLst>
      <p:ext uri="{BB962C8B-B14F-4D97-AF65-F5344CB8AC3E}">
        <p14:creationId xmlns:p14="http://schemas.microsoft.com/office/powerpoint/2010/main" val="30769555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489" y="1066800"/>
            <a:ext cx="6508377" cy="1143000"/>
          </a:xfrm>
        </p:spPr>
        <p:txBody>
          <a:bodyPr/>
          <a:lstStyle/>
          <a:p>
            <a:r>
              <a:rPr lang="fr-FR" dirty="0" smtClean="0"/>
              <a:t>Des difficultés? (2)</a:t>
            </a:r>
            <a:endParaRPr lang="fr-FR" dirty="0"/>
          </a:p>
        </p:txBody>
      </p:sp>
      <p:sp>
        <p:nvSpPr>
          <p:cNvPr id="3" name="Espace réservé du contenu 2"/>
          <p:cNvSpPr>
            <a:spLocks noGrp="1"/>
          </p:cNvSpPr>
          <p:nvPr>
            <p:ph idx="1"/>
          </p:nvPr>
        </p:nvSpPr>
        <p:spPr/>
        <p:txBody>
          <a:bodyPr>
            <a:noAutofit/>
          </a:bodyPr>
          <a:lstStyle/>
          <a:p>
            <a:r>
              <a:rPr lang="fr-FR" sz="2400" dirty="0"/>
              <a:t>Perte </a:t>
            </a:r>
            <a:r>
              <a:rPr lang="fr-FR" sz="2400" dirty="0" smtClean="0"/>
              <a:t>d’objectivité</a:t>
            </a:r>
          </a:p>
        </p:txBody>
      </p:sp>
      <p:graphicFrame>
        <p:nvGraphicFramePr>
          <p:cNvPr id="4" name="Objet 3"/>
          <p:cNvGraphicFramePr>
            <a:graphicFrameLocks noChangeAspect="1"/>
          </p:cNvGraphicFramePr>
          <p:nvPr>
            <p:extLst>
              <p:ext uri="{D42A27DB-BD31-4B8C-83A1-F6EECF244321}">
                <p14:modId xmlns:p14="http://schemas.microsoft.com/office/powerpoint/2010/main" val="3597321491"/>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4354" name="Document" r:id="rId4" imgW="5753100" imgH="1320800" progId="Word.Document.12">
                  <p:embed/>
                </p:oleObj>
              </mc:Choice>
              <mc:Fallback>
                <p:oleObj name="Document" r:id="rId4" imgW="5753100" imgH="1320800" progId="Word.Document.12">
                  <p:embed/>
                  <p:pic>
                    <p:nvPicPr>
                      <p:cNvPr id="0" name=""/>
                      <p:cNvPicPr/>
                      <p:nvPr/>
                    </p:nvPicPr>
                    <p:blipFill>
                      <a:blip r:embed="rId5"/>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2709862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Manque d’objectivité ?</a:t>
            </a:r>
            <a:endParaRPr lang="fr-FR" dirty="0"/>
          </a:p>
        </p:txBody>
      </p:sp>
      <p:sp>
        <p:nvSpPr>
          <p:cNvPr id="3" name="Espace réservé du contenu 2"/>
          <p:cNvSpPr>
            <a:spLocks noGrp="1"/>
          </p:cNvSpPr>
          <p:nvPr>
            <p:ph idx="1"/>
          </p:nvPr>
        </p:nvSpPr>
        <p:spPr>
          <a:xfrm>
            <a:off x="457198" y="2209800"/>
            <a:ext cx="7612289" cy="3916363"/>
          </a:xfrm>
        </p:spPr>
        <p:txBody>
          <a:bodyPr>
            <a:normAutofit fontScale="70000" lnSpcReduction="20000"/>
          </a:bodyPr>
          <a:lstStyle/>
          <a:p>
            <a:r>
              <a:rPr lang="fr-FR" dirty="0" smtClean="0"/>
              <a:t>Thomas </a:t>
            </a:r>
            <a:r>
              <a:rPr lang="fr-FR" dirty="0" err="1" smtClean="0"/>
              <a:t>Percival</a:t>
            </a:r>
            <a:endParaRPr lang="fr-FR" dirty="0" smtClean="0"/>
          </a:p>
          <a:p>
            <a:pPr marL="457200" lvl="1" indent="0">
              <a:buNone/>
            </a:pPr>
            <a:r>
              <a:rPr lang="fr-FR" i="1" dirty="0" smtClean="0"/>
              <a:t>« l’éthique médicale voudrait qu’on ne soigne pas ses proches  (…) l’anxiété générée par la maladie de ses proches risquait d’obscurcir son jugement et de produire de la timidité et de l’irrésolution dans sa pratique.</a:t>
            </a:r>
          </a:p>
          <a:p>
            <a:r>
              <a:rPr lang="fr-FR" dirty="0" smtClean="0"/>
              <a:t>M</a:t>
            </a:r>
            <a:r>
              <a:rPr lang="fr-FR" dirty="0"/>
              <a:t>. </a:t>
            </a:r>
            <a:r>
              <a:rPr lang="fr-FR" dirty="0" err="1"/>
              <a:t>Mailhot</a:t>
            </a:r>
            <a:r>
              <a:rPr lang="fr-FR" dirty="0"/>
              <a:t> </a:t>
            </a:r>
            <a:r>
              <a:rPr lang="fr-FR" dirty="0" smtClean="0"/>
              <a:t>dans « </a:t>
            </a:r>
            <a:r>
              <a:rPr lang="fr-FR" dirty="0" err="1"/>
              <a:t>Caring</a:t>
            </a:r>
            <a:r>
              <a:rPr lang="fr-FR" dirty="0"/>
              <a:t> for </a:t>
            </a:r>
            <a:r>
              <a:rPr lang="fr-FR" dirty="0" err="1"/>
              <a:t>our</a:t>
            </a:r>
            <a:r>
              <a:rPr lang="fr-FR" dirty="0"/>
              <a:t> </a:t>
            </a:r>
            <a:r>
              <a:rPr lang="fr-FR" dirty="0" err="1"/>
              <a:t>own</a:t>
            </a:r>
            <a:r>
              <a:rPr lang="fr-FR" dirty="0"/>
              <a:t> </a:t>
            </a:r>
            <a:r>
              <a:rPr lang="fr-FR" dirty="0" err="1"/>
              <a:t>families</a:t>
            </a:r>
            <a:r>
              <a:rPr lang="fr-FR" dirty="0"/>
              <a:t> </a:t>
            </a:r>
            <a:r>
              <a:rPr lang="fr-FR" dirty="0" smtClean="0"/>
              <a:t>» </a:t>
            </a:r>
          </a:p>
          <a:p>
            <a:pPr marL="457200" lvl="1" indent="0">
              <a:buNone/>
            </a:pPr>
            <a:r>
              <a:rPr lang="fr-FR" i="1" dirty="0" smtClean="0"/>
              <a:t>« pour </a:t>
            </a:r>
            <a:r>
              <a:rPr lang="fr-FR" i="1" dirty="0"/>
              <a:t>fournir des soins de haute qualité</a:t>
            </a:r>
            <a:r>
              <a:rPr lang="fr-FR" i="1" dirty="0" smtClean="0"/>
              <a:t>, nous </a:t>
            </a:r>
            <a:r>
              <a:rPr lang="fr-FR" i="1" dirty="0"/>
              <a:t>devons éviter les omissions, les fausses hypothèses, la violation de la confidentialité, le </a:t>
            </a:r>
            <a:r>
              <a:rPr lang="fr-FR" i="1" dirty="0" smtClean="0"/>
              <a:t>manque d’objectivité, dont le risque est beaucoup plus important en soignant des proches  »</a:t>
            </a:r>
          </a:p>
          <a:p>
            <a:r>
              <a:rPr lang="nb-NO" dirty="0"/>
              <a:t>F. Chen et </a:t>
            </a:r>
            <a:r>
              <a:rPr lang="nb-NO" dirty="0" smtClean="0"/>
              <a:t>al.</a:t>
            </a:r>
          </a:p>
          <a:p>
            <a:pPr marL="457200" lvl="1" indent="0">
              <a:buNone/>
            </a:pPr>
            <a:r>
              <a:rPr lang="nb-NO" i="1" dirty="0" smtClean="0"/>
              <a:t>”la </a:t>
            </a:r>
            <a:r>
              <a:rPr lang="nb-NO" i="1" dirty="0" err="1"/>
              <a:t>maladie</a:t>
            </a:r>
            <a:r>
              <a:rPr lang="nb-NO" i="1" dirty="0"/>
              <a:t> </a:t>
            </a:r>
            <a:r>
              <a:rPr lang="nb-NO" i="1" dirty="0" err="1"/>
              <a:t>d’un</a:t>
            </a:r>
            <a:r>
              <a:rPr lang="nb-NO" i="1" dirty="0"/>
              <a:t> </a:t>
            </a:r>
            <a:r>
              <a:rPr lang="nb-NO" i="1" dirty="0" err="1"/>
              <a:t>membre</a:t>
            </a:r>
            <a:r>
              <a:rPr lang="nb-NO" i="1" dirty="0"/>
              <a:t> de la famille </a:t>
            </a:r>
            <a:r>
              <a:rPr lang="nb-NO" i="1" dirty="0" err="1"/>
              <a:t>engendre</a:t>
            </a:r>
            <a:r>
              <a:rPr lang="nb-NO" i="1" dirty="0"/>
              <a:t> </a:t>
            </a:r>
            <a:r>
              <a:rPr lang="nb-NO" i="1" dirty="0" err="1"/>
              <a:t>une</a:t>
            </a:r>
            <a:r>
              <a:rPr lang="nb-NO" i="1" dirty="0"/>
              <a:t> </a:t>
            </a:r>
            <a:r>
              <a:rPr lang="nb-NO" i="1" dirty="0" err="1"/>
              <a:t>émotion</a:t>
            </a:r>
            <a:r>
              <a:rPr lang="nb-NO" i="1" dirty="0"/>
              <a:t> </a:t>
            </a:r>
            <a:r>
              <a:rPr lang="nb-NO" i="1" dirty="0" err="1"/>
              <a:t>qui</a:t>
            </a:r>
            <a:r>
              <a:rPr lang="nb-NO" i="1" dirty="0"/>
              <a:t> </a:t>
            </a:r>
            <a:r>
              <a:rPr lang="nb-NO" i="1" dirty="0" err="1"/>
              <a:t>peut</a:t>
            </a:r>
            <a:r>
              <a:rPr lang="nb-NO" i="1" dirty="0"/>
              <a:t> </a:t>
            </a:r>
            <a:r>
              <a:rPr lang="nb-NO" i="1" dirty="0" err="1" smtClean="0"/>
              <a:t>obscurcir</a:t>
            </a:r>
            <a:r>
              <a:rPr lang="nb-NO" i="1" dirty="0" smtClean="0"/>
              <a:t> la </a:t>
            </a:r>
            <a:r>
              <a:rPr lang="nb-NO" i="1" dirty="0" err="1"/>
              <a:t>pensée</a:t>
            </a:r>
            <a:r>
              <a:rPr lang="nb-NO" i="1" dirty="0"/>
              <a:t> </a:t>
            </a:r>
            <a:r>
              <a:rPr lang="nb-NO" i="1" dirty="0" err="1"/>
              <a:t>critique</a:t>
            </a:r>
            <a:r>
              <a:rPr lang="nb-NO" i="1" dirty="0"/>
              <a:t> et le bon </a:t>
            </a:r>
            <a:r>
              <a:rPr lang="nb-NO" i="1" dirty="0" smtClean="0"/>
              <a:t>jugement”</a:t>
            </a:r>
          </a:p>
          <a:p>
            <a:r>
              <a:rPr lang="fr-FR" dirty="0"/>
              <a:t>A</a:t>
            </a:r>
            <a:r>
              <a:rPr lang="fr-FR" dirty="0" smtClean="0"/>
              <a:t>rticle 7 </a:t>
            </a:r>
            <a:r>
              <a:rPr lang="fr-FR" dirty="0"/>
              <a:t>du code de déontologie médicale </a:t>
            </a:r>
            <a:r>
              <a:rPr lang="fr-FR" dirty="0" smtClean="0"/>
              <a:t>:</a:t>
            </a:r>
          </a:p>
          <a:p>
            <a:pPr marL="457200" lvl="1" indent="0">
              <a:buNone/>
            </a:pPr>
            <a:r>
              <a:rPr lang="fr-FR" i="1" dirty="0" smtClean="0"/>
              <a:t>« </a:t>
            </a:r>
            <a:r>
              <a:rPr lang="fr-FR" i="1" dirty="0"/>
              <a:t>l’objectivité nécessaire à l’action du médecin s’accommode mal de sentiments subjectifs </a:t>
            </a:r>
            <a:r>
              <a:rPr lang="fr-FR" i="1" dirty="0" smtClean="0"/>
              <a:t>»</a:t>
            </a:r>
          </a:p>
          <a:p>
            <a:r>
              <a:rPr lang="fr-FR" dirty="0" smtClean="0"/>
              <a:t>Attitude maximaliste/ minimaliste</a:t>
            </a:r>
            <a:endParaRPr lang="fr-FR" i="1" dirty="0"/>
          </a:p>
        </p:txBody>
      </p:sp>
      <p:graphicFrame>
        <p:nvGraphicFramePr>
          <p:cNvPr id="5" name="Objet 4"/>
          <p:cNvGraphicFramePr>
            <a:graphicFrameLocks noChangeAspect="1"/>
          </p:cNvGraphicFramePr>
          <p:nvPr>
            <p:extLst>
              <p:ext uri="{D42A27DB-BD31-4B8C-83A1-F6EECF244321}">
                <p14:modId xmlns:p14="http://schemas.microsoft.com/office/powerpoint/2010/main" val="397345848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6162"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73340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489" y="1066800"/>
            <a:ext cx="6508377" cy="1143000"/>
          </a:xfrm>
        </p:spPr>
        <p:txBody>
          <a:bodyPr/>
          <a:lstStyle/>
          <a:p>
            <a:r>
              <a:rPr lang="fr-FR" dirty="0" smtClean="0"/>
              <a:t>Des difficultés? (2)</a:t>
            </a:r>
            <a:endParaRPr lang="fr-FR" dirty="0"/>
          </a:p>
        </p:txBody>
      </p:sp>
      <p:sp>
        <p:nvSpPr>
          <p:cNvPr id="3" name="Espace réservé du contenu 2"/>
          <p:cNvSpPr>
            <a:spLocks noGrp="1"/>
          </p:cNvSpPr>
          <p:nvPr>
            <p:ph idx="1"/>
          </p:nvPr>
        </p:nvSpPr>
        <p:spPr/>
        <p:txBody>
          <a:bodyPr>
            <a:noAutofit/>
          </a:bodyPr>
          <a:lstStyle/>
          <a:p>
            <a:r>
              <a:rPr lang="fr-FR" sz="2400" dirty="0">
                <a:solidFill>
                  <a:schemeClr val="accent5"/>
                </a:solidFill>
              </a:rPr>
              <a:t>Perte </a:t>
            </a:r>
            <a:r>
              <a:rPr lang="fr-FR" sz="2400" dirty="0" smtClean="0">
                <a:solidFill>
                  <a:schemeClr val="accent5"/>
                </a:solidFill>
              </a:rPr>
              <a:t>d’objectivité</a:t>
            </a:r>
          </a:p>
          <a:p>
            <a:r>
              <a:rPr lang="fr-FR" sz="2400" dirty="0" smtClean="0"/>
              <a:t>Confraternité avec les autres praticiens</a:t>
            </a:r>
          </a:p>
          <a:p>
            <a:r>
              <a:rPr lang="fr-FR" sz="2400" dirty="0" smtClean="0"/>
              <a:t>Confidentialité </a:t>
            </a:r>
            <a:r>
              <a:rPr lang="fr-FR" sz="2400" dirty="0"/>
              <a:t>(</a:t>
            </a:r>
            <a:r>
              <a:rPr lang="fr-FR" sz="2400" dirty="0" smtClean="0"/>
              <a:t>questions des proches ; souffrance du </a:t>
            </a:r>
            <a:r>
              <a:rPr lang="fr-FR" sz="2400" dirty="0"/>
              <a:t>médecin</a:t>
            </a:r>
            <a:r>
              <a:rPr lang="fr-FR" sz="2400" dirty="0" smtClean="0"/>
              <a:t>)</a:t>
            </a:r>
          </a:p>
        </p:txBody>
      </p:sp>
      <p:graphicFrame>
        <p:nvGraphicFramePr>
          <p:cNvPr id="4" name="Objet 3"/>
          <p:cNvGraphicFramePr>
            <a:graphicFrameLocks noChangeAspect="1"/>
          </p:cNvGraphicFramePr>
          <p:nvPr>
            <p:extLst>
              <p:ext uri="{D42A27DB-BD31-4B8C-83A1-F6EECF244321}">
                <p14:modId xmlns:p14="http://schemas.microsoft.com/office/powerpoint/2010/main" val="204774481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24589"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772291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risques?</a:t>
            </a:r>
            <a:endParaRPr lang="fr-FR" dirty="0"/>
          </a:p>
        </p:txBody>
      </p:sp>
      <p:sp>
        <p:nvSpPr>
          <p:cNvPr id="3" name="Espace réservé du contenu 2"/>
          <p:cNvSpPr>
            <a:spLocks noGrp="1"/>
          </p:cNvSpPr>
          <p:nvPr>
            <p:ph idx="1"/>
          </p:nvPr>
        </p:nvSpPr>
        <p:spPr>
          <a:xfrm>
            <a:off x="457199" y="2209800"/>
            <a:ext cx="6508377" cy="3916363"/>
          </a:xfrm>
        </p:spPr>
        <p:txBody>
          <a:bodyPr>
            <a:normAutofit/>
          </a:bodyPr>
          <a:lstStyle/>
          <a:p>
            <a:r>
              <a:rPr lang="fr-FR" sz="2400" dirty="0" smtClean="0"/>
              <a:t>Erreur médicale et impacts de l’évènement indésirable</a:t>
            </a:r>
          </a:p>
          <a:p>
            <a:r>
              <a:rPr lang="fr-FR" sz="2400" dirty="0" smtClean="0"/>
              <a:t>Fragilisation de la relation entre proche médecin et proche patient</a:t>
            </a:r>
          </a:p>
          <a:p>
            <a:r>
              <a:rPr lang="fr-FR" sz="2400" dirty="0" smtClean="0"/>
              <a:t>(… et un </a:t>
            </a:r>
            <a:r>
              <a:rPr lang="fr-FR" sz="2400" dirty="0"/>
              <a:t>v</a:t>
            </a:r>
            <a:r>
              <a:rPr lang="fr-FR" sz="2400" dirty="0" smtClean="0"/>
              <a:t>écu de l’erreur encore plus difficile pour les proches médecins E. </a:t>
            </a:r>
            <a:r>
              <a:rPr lang="fr-FR" sz="2400" dirty="0" err="1" smtClean="0"/>
              <a:t>Gallam</a:t>
            </a:r>
            <a:r>
              <a:rPr lang="fr-FR" sz="2400" dirty="0" smtClean="0"/>
              <a:t>)</a:t>
            </a:r>
            <a:endParaRPr lang="fr-FR" sz="2400" dirty="0"/>
          </a:p>
        </p:txBody>
      </p:sp>
      <p:graphicFrame>
        <p:nvGraphicFramePr>
          <p:cNvPr id="4" name="Objet 3"/>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20499"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387155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FDR de survenue d’EILS</a:t>
            </a:r>
            <a:endParaRPr lang="fr-FR" dirty="0"/>
          </a:p>
        </p:txBody>
      </p:sp>
      <p:sp>
        <p:nvSpPr>
          <p:cNvPr id="3" name="Espace réservé du contenu 2"/>
          <p:cNvSpPr>
            <a:spLocks noGrp="1"/>
          </p:cNvSpPr>
          <p:nvPr>
            <p:ph idx="1"/>
          </p:nvPr>
        </p:nvSpPr>
        <p:spPr/>
        <p:txBody>
          <a:bodyPr>
            <a:normAutofit lnSpcReduction="10000"/>
          </a:bodyPr>
          <a:lstStyle/>
          <a:p>
            <a:r>
              <a:rPr lang="fr-FR" i="1" dirty="0" smtClean="0"/>
              <a:t>Evénements indésirables liés aux soins à des proches, V. Delmas 2014</a:t>
            </a:r>
          </a:p>
          <a:p>
            <a:r>
              <a:rPr lang="fr-FR" dirty="0" smtClean="0"/>
              <a:t>Étude qualitative auprès de 12  MG, analyse selon la méthode CADYA</a:t>
            </a:r>
          </a:p>
          <a:p>
            <a:r>
              <a:rPr lang="fr-FR" dirty="0" smtClean="0"/>
              <a:t>Facteurs identifiés</a:t>
            </a:r>
          </a:p>
          <a:p>
            <a:pPr lvl="1"/>
            <a:r>
              <a:rPr lang="fr-FR" dirty="0"/>
              <a:t>Facteurs médecin-dépendants</a:t>
            </a:r>
            <a:endParaRPr lang="fr-FR" dirty="0" smtClean="0"/>
          </a:p>
          <a:p>
            <a:pPr lvl="1"/>
            <a:r>
              <a:rPr lang="fr-FR" dirty="0"/>
              <a:t>Facteurs patient-dépendant et liés à la relation médecin-« proche patient </a:t>
            </a:r>
            <a:r>
              <a:rPr lang="fr-FR" dirty="0" smtClean="0"/>
              <a:t>»</a:t>
            </a:r>
          </a:p>
          <a:p>
            <a:pPr lvl="1"/>
            <a:r>
              <a:rPr lang="fr-FR" dirty="0"/>
              <a:t>Facteurs liés à l’environnement et au système de </a:t>
            </a:r>
            <a:r>
              <a:rPr lang="fr-FR" dirty="0" smtClean="0"/>
              <a:t>soin</a:t>
            </a:r>
          </a:p>
          <a:p>
            <a:pPr lvl="1"/>
            <a:r>
              <a:rPr lang="fr-FR" dirty="0" smtClean="0"/>
              <a:t>Facteurs </a:t>
            </a:r>
            <a:r>
              <a:rPr lang="fr-FR" dirty="0"/>
              <a:t>liés à la maladie</a:t>
            </a:r>
          </a:p>
        </p:txBody>
      </p:sp>
      <p:graphicFrame>
        <p:nvGraphicFramePr>
          <p:cNvPr id="4" name="Objet 3"/>
          <p:cNvGraphicFramePr>
            <a:graphicFrameLocks noChangeAspect="1"/>
          </p:cNvGraphicFramePr>
          <p:nvPr>
            <p:extLst>
              <p:ext uri="{D42A27DB-BD31-4B8C-83A1-F6EECF244321}">
                <p14:modId xmlns:p14="http://schemas.microsoft.com/office/powerpoint/2010/main" val="15086832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3328"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900745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cadre législatif?</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979921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dans les textes ? </a:t>
            </a:r>
            <a:r>
              <a:rPr lang="fr-FR" dirty="0"/>
              <a:t>L</a:t>
            </a:r>
            <a:r>
              <a:rPr lang="fr-FR" dirty="0" smtClean="0"/>
              <a:t>a loi ? </a:t>
            </a:r>
            <a:endParaRPr lang="fr-FR" dirty="0"/>
          </a:p>
        </p:txBody>
      </p:sp>
      <p:sp>
        <p:nvSpPr>
          <p:cNvPr id="3" name="Espace réservé du contenu 2"/>
          <p:cNvSpPr>
            <a:spLocks noGrp="1"/>
          </p:cNvSpPr>
          <p:nvPr>
            <p:ph idx="1"/>
          </p:nvPr>
        </p:nvSpPr>
        <p:spPr>
          <a:xfrm>
            <a:off x="457199" y="2209800"/>
            <a:ext cx="7767174" cy="3916363"/>
          </a:xfrm>
        </p:spPr>
        <p:txBody>
          <a:bodyPr>
            <a:noAutofit/>
          </a:bodyPr>
          <a:lstStyle/>
          <a:p>
            <a:r>
              <a:rPr lang="fr-FR" sz="1400" dirty="0" smtClean="0"/>
              <a:t>Hippocrate  </a:t>
            </a:r>
          </a:p>
          <a:p>
            <a:pPr marL="457200" lvl="1" indent="0">
              <a:buNone/>
            </a:pPr>
            <a:r>
              <a:rPr lang="fr-FR" sz="1200" i="1" dirty="0" smtClean="0"/>
              <a:t>«  le médecin s’engage à prodiguer ses soins à l’indigent et à quiconque le lui demandera (…) et préservera l’indépendance nécessaire à l’accomplissement de sa mission »</a:t>
            </a:r>
          </a:p>
          <a:p>
            <a:r>
              <a:rPr lang="fr-FR" sz="1400" dirty="0" smtClean="0"/>
              <a:t>Code de la déontologie  </a:t>
            </a:r>
          </a:p>
          <a:p>
            <a:pPr marL="457200" lvl="1" indent="0">
              <a:buNone/>
            </a:pPr>
            <a:r>
              <a:rPr lang="fr-FR" sz="1200" i="1" dirty="0" smtClean="0"/>
              <a:t>« le médecin doit soigner en toutes circonstances et avec la même conscience toute personne, quelle que soit sa situation. »</a:t>
            </a:r>
          </a:p>
          <a:p>
            <a:r>
              <a:rPr lang="fr-FR" sz="1400" dirty="0" smtClean="0"/>
              <a:t>CNOM (CSP: article R4127-7)</a:t>
            </a:r>
          </a:p>
          <a:p>
            <a:pPr marL="457200" lvl="1" indent="0">
              <a:buNone/>
            </a:pPr>
            <a:r>
              <a:rPr lang="fr-FR" sz="1100" i="1" dirty="0" smtClean="0"/>
              <a:t>« le médecin va soigner un ami, un proche ou une personnalité avec une attention renforcée, des précautions supplémentaires, qui peuvent être aussi bien bénéfiques que nuisibles. L'objectivité nécessaire à l'action du médecin s’accommode mal de sentiments subjectifs. » </a:t>
            </a:r>
          </a:p>
          <a:p>
            <a:pPr marL="457200" lvl="1" indent="0">
              <a:buNone/>
            </a:pPr>
            <a:r>
              <a:rPr lang="fr-FR" sz="1100" i="1" dirty="0" smtClean="0"/>
              <a:t>Refus réquisitio</a:t>
            </a:r>
            <a:r>
              <a:rPr lang="fr-FR" sz="1100" i="1" dirty="0"/>
              <a:t>n</a:t>
            </a:r>
            <a:endParaRPr lang="fr-FR" sz="1100" i="1" dirty="0" smtClean="0"/>
          </a:p>
          <a:p>
            <a:r>
              <a:rPr lang="fr-FR" sz="1400" dirty="0"/>
              <a:t>A</a:t>
            </a:r>
            <a:r>
              <a:rPr lang="fr-FR" sz="1400" dirty="0" smtClean="0"/>
              <a:t>ucune interdiction explicite dans les textes régissant l’exercice de la médecine </a:t>
            </a:r>
          </a:p>
          <a:p>
            <a:r>
              <a:rPr lang="fr-FR" sz="1400" dirty="0" smtClean="0"/>
              <a:t>Assurance maladie: Pas de condition de remboursement</a:t>
            </a:r>
            <a:endParaRPr lang="fr-FR" sz="1400" dirty="0"/>
          </a:p>
        </p:txBody>
      </p:sp>
      <p:graphicFrame>
        <p:nvGraphicFramePr>
          <p:cNvPr id="4" name="Objet 3"/>
          <p:cNvGraphicFramePr>
            <a:graphicFrameLocks noChangeAspect="1"/>
          </p:cNvGraphicFramePr>
          <p:nvPr>
            <p:extLst>
              <p:ext uri="{D42A27DB-BD31-4B8C-83A1-F6EECF244321}">
                <p14:modId xmlns:p14="http://schemas.microsoft.com/office/powerpoint/2010/main" val="397345848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7186"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2822442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à l ’étranger?</a:t>
            </a:r>
            <a:endParaRPr lang="fr-FR" dirty="0"/>
          </a:p>
        </p:txBody>
      </p:sp>
      <p:sp>
        <p:nvSpPr>
          <p:cNvPr id="3" name="Espace réservé du contenu 2"/>
          <p:cNvSpPr>
            <a:spLocks noGrp="1"/>
          </p:cNvSpPr>
          <p:nvPr>
            <p:ph idx="1"/>
          </p:nvPr>
        </p:nvSpPr>
        <p:spPr>
          <a:xfrm>
            <a:off x="457198" y="2209800"/>
            <a:ext cx="7596801" cy="3916363"/>
          </a:xfrm>
        </p:spPr>
        <p:txBody>
          <a:bodyPr>
            <a:normAutofit fontScale="85000" lnSpcReduction="10000"/>
          </a:bodyPr>
          <a:lstStyle/>
          <a:p>
            <a:r>
              <a:rPr lang="fr-FR" dirty="0" smtClean="0"/>
              <a:t>CDM du Collège des Médecins du Québec </a:t>
            </a:r>
          </a:p>
          <a:p>
            <a:pPr marL="457200" lvl="1" indent="0">
              <a:buNone/>
            </a:pPr>
            <a:r>
              <a:rPr lang="fr-FR" sz="1600" i="1" dirty="0" smtClean="0"/>
              <a:t>« le médecin doit, sauf dans les cas d'urgence ou dans les cas qui manifestement ne présentent aucune gravité, s'abstenir de se traiter lui-même ou de traiter toute personne avec qui il existe une relation susceptible de nuire à la qualité de son exercice, notamment son conjoint et ses enfants » </a:t>
            </a:r>
          </a:p>
          <a:p>
            <a:r>
              <a:rPr lang="fr-FR" dirty="0" smtClean="0"/>
              <a:t>CME de l’American Medical Association </a:t>
            </a:r>
          </a:p>
          <a:p>
            <a:pPr marL="457200" lvl="1" indent="0">
              <a:buNone/>
            </a:pPr>
            <a:r>
              <a:rPr lang="fr-FR" sz="1600" i="1" dirty="0" smtClean="0"/>
              <a:t>« ne pas soigner leurs proches, en dehors des situations d’urgence dans des endroits isolés où aucun autre médecin n’est disponible. Le médecin ne devait pas être le médecin référent de ses proches mais pouvait occasionnellement prendre en charge les problèmes bénins aigus ».</a:t>
            </a:r>
          </a:p>
          <a:p>
            <a:r>
              <a:rPr lang="fr-FR" dirty="0" smtClean="0"/>
              <a:t> USA: (Fam </a:t>
            </a:r>
            <a:r>
              <a:rPr lang="fr-FR" dirty="0" err="1"/>
              <a:t>Pract</a:t>
            </a:r>
            <a:r>
              <a:rPr lang="fr-FR" dirty="0"/>
              <a:t> </a:t>
            </a:r>
            <a:r>
              <a:rPr lang="fr-FR" dirty="0" err="1"/>
              <a:t>Manag</a:t>
            </a:r>
            <a:r>
              <a:rPr lang="fr-FR" dirty="0"/>
              <a:t>. </a:t>
            </a:r>
            <a:r>
              <a:rPr lang="fr-FR" dirty="0" smtClean="0"/>
              <a:t>Mars 2005)</a:t>
            </a:r>
          </a:p>
          <a:p>
            <a:pPr lvl="1"/>
            <a:r>
              <a:rPr lang="fr-FR" dirty="0" smtClean="0"/>
              <a:t> Certains états limitaient la prescription de substances pour des proches</a:t>
            </a:r>
          </a:p>
          <a:p>
            <a:pPr lvl="1"/>
            <a:r>
              <a:rPr lang="fr-FR" dirty="0" smtClean="0"/>
              <a:t>Certaines assurances ne remboursaient pas les actes donnés à un proche</a:t>
            </a:r>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397345848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8211"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2509407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outils de réflexion</a:t>
            </a:r>
            <a:endParaRPr lang="fr-FR" dirty="0"/>
          </a:p>
        </p:txBody>
      </p:sp>
      <p:sp>
        <p:nvSpPr>
          <p:cNvPr id="5" name="Espace réservé du texte 4"/>
          <p:cNvSpPr>
            <a:spLocks noGrp="1"/>
          </p:cNvSpPr>
          <p:nvPr>
            <p:ph type="body" idx="1"/>
          </p:nvPr>
        </p:nvSpPr>
        <p:spPr/>
        <p:txBody>
          <a:bodyPr/>
          <a:lstStyle/>
          <a:p>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6398"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2347266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 </a:t>
            </a:r>
            <a:r>
              <a:rPr lang="fr-FR" dirty="0" err="1" smtClean="0"/>
              <a:t>Caniato</a:t>
            </a:r>
            <a:r>
              <a:rPr lang="fr-FR" dirty="0" smtClean="0"/>
              <a:t>: Attentes des proches ?</a:t>
            </a:r>
            <a:endParaRPr lang="fr-FR" dirty="0"/>
          </a:p>
        </p:txBody>
      </p:sp>
      <p:sp>
        <p:nvSpPr>
          <p:cNvPr id="3" name="Espace réservé du contenu 2"/>
          <p:cNvSpPr>
            <a:spLocks noGrp="1"/>
          </p:cNvSpPr>
          <p:nvPr>
            <p:ph idx="1"/>
          </p:nvPr>
        </p:nvSpPr>
        <p:spPr/>
        <p:txBody>
          <a:bodyPr/>
          <a:lstStyle/>
          <a:p>
            <a:r>
              <a:rPr lang="fr-FR" dirty="0" smtClean="0"/>
              <a:t>Une </a:t>
            </a:r>
            <a:r>
              <a:rPr lang="fr-FR" dirty="0"/>
              <a:t>réassurance et des explicitations</a:t>
            </a:r>
          </a:p>
          <a:p>
            <a:r>
              <a:rPr lang="fr-FR" dirty="0" smtClean="0"/>
              <a:t>Un soutien </a:t>
            </a:r>
            <a:endParaRPr lang="fr-FR" dirty="0"/>
          </a:p>
          <a:p>
            <a:r>
              <a:rPr lang="fr-FR" dirty="0" smtClean="0"/>
              <a:t>Des  </a:t>
            </a:r>
            <a:r>
              <a:rPr lang="fr-FR" dirty="0"/>
              <a:t>conseils </a:t>
            </a:r>
          </a:p>
          <a:p>
            <a:r>
              <a:rPr lang="fr-FR" dirty="0" smtClean="0"/>
              <a:t>Du  </a:t>
            </a:r>
            <a:r>
              <a:rPr lang="fr-FR" dirty="0"/>
              <a:t>professionnalisme </a:t>
            </a:r>
          </a:p>
          <a:p>
            <a:r>
              <a:rPr lang="fr-FR" dirty="0" smtClean="0"/>
              <a:t>De  </a:t>
            </a:r>
            <a:r>
              <a:rPr lang="fr-FR" dirty="0"/>
              <a:t>conserver ses privilèges </a:t>
            </a:r>
          </a:p>
          <a:p>
            <a:r>
              <a:rPr lang="fr-FR" dirty="0" smtClean="0"/>
              <a:t>De </a:t>
            </a:r>
            <a:r>
              <a:rPr lang="fr-FR" dirty="0"/>
              <a:t>préserver le lien familial (en sachant passer la main…)</a:t>
            </a:r>
          </a:p>
          <a:p>
            <a:endParaRPr lang="fr-FR" dirty="0"/>
          </a:p>
        </p:txBody>
      </p:sp>
    </p:spTree>
    <p:extLst>
      <p:ext uri="{BB962C8B-B14F-4D97-AF65-F5344CB8AC3E}">
        <p14:creationId xmlns:p14="http://schemas.microsoft.com/office/powerpoint/2010/main" val="423168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231012"/>
            <a:ext cx="7441916" cy="3252290"/>
          </a:xfrm>
        </p:spPr>
        <p:txBody>
          <a:bodyPr/>
          <a:lstStyle/>
          <a:p>
            <a:pPr algn="r"/>
            <a:r>
              <a:rPr lang="fr-FR" b="1" dirty="0" smtClean="0"/>
              <a:t>« Je </a:t>
            </a:r>
            <a:r>
              <a:rPr lang="fr-FR" b="1" dirty="0"/>
              <a:t>sais que t’aime pas donner des conseils médicaux, mais</a:t>
            </a:r>
            <a:r>
              <a:rPr lang="fr-FR" b="1" dirty="0" smtClean="0"/>
              <a:t>… »</a:t>
            </a:r>
            <a:br>
              <a:rPr lang="fr-FR" b="1" dirty="0" smtClean="0"/>
            </a:br>
            <a:r>
              <a:rPr lang="fr-FR" b="1" dirty="0" smtClean="0"/>
              <a:t/>
            </a:r>
            <a:br>
              <a:rPr lang="fr-FR" b="1" dirty="0" smtClean="0"/>
            </a:br>
            <a:r>
              <a:rPr lang="fr-FR" dirty="0" err="1" smtClean="0">
                <a:solidFill>
                  <a:srgbClr val="000000"/>
                </a:solidFill>
              </a:rPr>
              <a:t>Jaddo</a:t>
            </a:r>
            <a:r>
              <a:rPr lang="fr-FR" dirty="0">
                <a:solidFill>
                  <a:srgbClr val="000000"/>
                </a:solidFill>
              </a:rPr>
              <a:t>, </a:t>
            </a:r>
            <a:r>
              <a:rPr lang="fr-FR" dirty="0" smtClean="0">
                <a:solidFill>
                  <a:srgbClr val="000000"/>
                </a:solidFill>
              </a:rPr>
              <a:t>2011</a:t>
            </a:r>
            <a:r>
              <a:rPr lang="fr-FR" dirty="0">
                <a:solidFill>
                  <a:srgbClr val="000000"/>
                </a:solidFill>
              </a:rPr>
              <a:t/>
            </a:r>
            <a:br>
              <a:rPr lang="fr-FR" dirty="0">
                <a:solidFill>
                  <a:srgbClr val="000000"/>
                </a:solidFill>
              </a:rPr>
            </a:br>
            <a:r>
              <a:rPr lang="fr-FR" sz="2000" dirty="0" smtClean="0">
                <a:solidFill>
                  <a:srgbClr val="000000"/>
                </a:solidFill>
              </a:rPr>
              <a:t>(« on a les neurones qui s’</a:t>
            </a:r>
            <a:r>
              <a:rPr lang="fr-FR" sz="2000" dirty="0" err="1" smtClean="0">
                <a:solidFill>
                  <a:srgbClr val="000000"/>
                </a:solidFill>
              </a:rPr>
              <a:t>encafouillent</a:t>
            </a:r>
            <a:r>
              <a:rPr lang="fr-FR" sz="2000" dirty="0" smtClean="0">
                <a:solidFill>
                  <a:srgbClr val="000000"/>
                </a:solidFill>
              </a:rPr>
              <a:t> »)</a:t>
            </a:r>
            <a:r>
              <a:rPr lang="fr-FR" sz="2000" dirty="0"/>
              <a:t/>
            </a:r>
            <a:br>
              <a:rPr lang="fr-FR" sz="2000" dirty="0"/>
            </a:br>
            <a:endParaRPr lang="fr-FR" sz="2000" dirty="0"/>
          </a:p>
        </p:txBody>
      </p:sp>
      <p:graphicFrame>
        <p:nvGraphicFramePr>
          <p:cNvPr id="5" name="Objet 4"/>
          <p:cNvGraphicFramePr>
            <a:graphicFrameLocks noChangeAspect="1"/>
          </p:cNvGraphicFramePr>
          <p:nvPr>
            <p:extLst>
              <p:ext uri="{D42A27DB-BD31-4B8C-83A1-F6EECF244321}">
                <p14:modId xmlns:p14="http://schemas.microsoft.com/office/powerpoint/2010/main" val="2975927191"/>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1278"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400137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Que répondre à une demande de soins venant d’un de nos proches?</a:t>
            </a:r>
            <a:br>
              <a:rPr lang="fr-FR" sz="2400" dirty="0"/>
            </a:br>
            <a:r>
              <a:rPr lang="fr-FR" sz="2400" dirty="0"/>
              <a:t>Synthèse de la </a:t>
            </a:r>
            <a:r>
              <a:rPr lang="fr-FR" sz="2400" dirty="0" smtClean="0"/>
              <a:t>littérature</a:t>
            </a:r>
            <a:br>
              <a:rPr lang="fr-FR" sz="2400" dirty="0" smtClean="0"/>
            </a:br>
            <a:r>
              <a:rPr lang="fr-FR" sz="2400" dirty="0" smtClean="0"/>
              <a:t>M. Béguin et O. Marchand. </a:t>
            </a:r>
            <a:endParaRPr lang="fr-FR" sz="2400" dirty="0"/>
          </a:p>
        </p:txBody>
      </p:sp>
      <p:sp>
        <p:nvSpPr>
          <p:cNvPr id="3" name="Espace réservé du contenu 2"/>
          <p:cNvSpPr>
            <a:spLocks noGrp="1"/>
          </p:cNvSpPr>
          <p:nvPr>
            <p:ph idx="1"/>
          </p:nvPr>
        </p:nvSpPr>
        <p:spPr/>
        <p:txBody>
          <a:bodyPr>
            <a:normAutofit/>
          </a:bodyPr>
          <a:lstStyle/>
          <a:p>
            <a:endParaRPr lang="fr-FR" dirty="0" smtClean="0"/>
          </a:p>
          <a:p>
            <a:r>
              <a:rPr lang="fr-FR" dirty="0"/>
              <a:t>Pas de réponse unique, pas de position dogmatique possible.</a:t>
            </a:r>
          </a:p>
          <a:p>
            <a:r>
              <a:rPr lang="fr-FR" dirty="0"/>
              <a:t>Nécessité d’une réflexion antérieure pour anticiper sa position en fonction des situations </a:t>
            </a:r>
            <a:r>
              <a:rPr lang="fr-FR" dirty="0" smtClean="0"/>
              <a:t>et clarifier </a:t>
            </a:r>
            <a:r>
              <a:rPr lang="fr-FR" dirty="0"/>
              <a:t>sa décision avec ses proches.</a:t>
            </a:r>
            <a:endParaRPr lang="fr-FR" dirty="0" smtClean="0"/>
          </a:p>
          <a:p>
            <a:pPr marL="0" indent="0">
              <a:buNone/>
            </a:pPr>
            <a:endParaRPr lang="fr-FR" dirty="0"/>
          </a:p>
          <a:p>
            <a:endParaRPr lang="fr-FR" dirty="0" smtClean="0"/>
          </a:p>
          <a:p>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7422"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016901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oster_MBeguin.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7606" r="1924" b="19089"/>
          <a:stretch/>
        </p:blipFill>
        <p:spPr>
          <a:xfrm>
            <a:off x="0" y="74347"/>
            <a:ext cx="8810394" cy="6783653"/>
          </a:xfrm>
        </p:spPr>
      </p:pic>
    </p:spTree>
    <p:extLst>
      <p:ext uri="{BB962C8B-B14F-4D97-AF65-F5344CB8AC3E}">
        <p14:creationId xmlns:p14="http://schemas.microsoft.com/office/powerpoint/2010/main" val="193528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Sept questions de J</a:t>
            </a:r>
            <a:r>
              <a:rPr lang="fr-FR" dirty="0"/>
              <a:t>. La Puma et E. </a:t>
            </a:r>
            <a:r>
              <a:rPr lang="fr-FR" dirty="0" err="1"/>
              <a:t>Priest</a:t>
            </a:r>
            <a:r>
              <a:rPr lang="fr-FR" dirty="0"/>
              <a:t> </a:t>
            </a:r>
          </a:p>
        </p:txBody>
      </p:sp>
      <p:sp>
        <p:nvSpPr>
          <p:cNvPr id="3" name="Espace réservé du contenu 2"/>
          <p:cNvSpPr>
            <a:spLocks noGrp="1"/>
          </p:cNvSpPr>
          <p:nvPr>
            <p:ph idx="1"/>
          </p:nvPr>
        </p:nvSpPr>
        <p:spPr>
          <a:xfrm>
            <a:off x="457199" y="2093673"/>
            <a:ext cx="6508377" cy="4032490"/>
          </a:xfrm>
        </p:spPr>
        <p:txBody>
          <a:bodyPr>
            <a:noAutofit/>
          </a:bodyPr>
          <a:lstStyle/>
          <a:p>
            <a:r>
              <a:rPr lang="fr-FR" sz="1200" dirty="0" smtClean="0"/>
              <a:t>À se poser face à </a:t>
            </a:r>
            <a:r>
              <a:rPr lang="fr-FR" sz="1200" dirty="0"/>
              <a:t>une demande de soins </a:t>
            </a:r>
            <a:r>
              <a:rPr lang="fr-FR" sz="1200" dirty="0" smtClean="0"/>
              <a:t>venant d’un </a:t>
            </a:r>
            <a:r>
              <a:rPr lang="fr-FR" sz="1200" dirty="0"/>
              <a:t>membre de la famille (31) </a:t>
            </a:r>
            <a:r>
              <a:rPr lang="fr-FR" sz="1200" dirty="0" smtClean="0"/>
              <a:t>:</a:t>
            </a:r>
          </a:p>
          <a:p>
            <a:r>
              <a:rPr lang="fr-FR" sz="1200" dirty="0" smtClean="0"/>
              <a:t>Suis</a:t>
            </a:r>
            <a:r>
              <a:rPr lang="fr-FR" sz="1200" dirty="0"/>
              <a:t>-je formé pour gérer la demande de soins de mon proche ?</a:t>
            </a:r>
          </a:p>
          <a:p>
            <a:r>
              <a:rPr lang="fr-FR" sz="1200" dirty="0" smtClean="0"/>
              <a:t> </a:t>
            </a:r>
            <a:r>
              <a:rPr lang="fr-FR" sz="1200" dirty="0"/>
              <a:t>Suis-je trop proche pour l’interroger sur son histoire personnelle et état physique, et </a:t>
            </a:r>
            <a:r>
              <a:rPr lang="fr-FR" sz="1200" dirty="0" smtClean="0"/>
              <a:t>pour être </a:t>
            </a:r>
            <a:r>
              <a:rPr lang="fr-FR" sz="1200" dirty="0"/>
              <a:t>porteur de mauvaises nouvelles le cas échéant ?</a:t>
            </a:r>
          </a:p>
          <a:p>
            <a:r>
              <a:rPr lang="fr-FR" sz="1200" dirty="0" smtClean="0"/>
              <a:t>Puis</a:t>
            </a:r>
            <a:r>
              <a:rPr lang="fr-FR" sz="1200" dirty="0"/>
              <a:t>-je être suffisamment objectif pour ne pas dispenser trop ou pas assez de soins ou </a:t>
            </a:r>
            <a:r>
              <a:rPr lang="fr-FR" sz="1200" dirty="0" smtClean="0"/>
              <a:t>de façon </a:t>
            </a:r>
            <a:r>
              <a:rPr lang="fr-FR" sz="1200" dirty="0"/>
              <a:t>inappropriée ?</a:t>
            </a:r>
          </a:p>
          <a:p>
            <a:r>
              <a:rPr lang="fr-FR" sz="1200" dirty="0" smtClean="0"/>
              <a:t> </a:t>
            </a:r>
            <a:r>
              <a:rPr lang="fr-FR" sz="1200" dirty="0"/>
              <a:t>Est-ce que mon implication médicale est susceptible de provoquer ou d’intensifier </a:t>
            </a:r>
            <a:r>
              <a:rPr lang="fr-FR" sz="1200" dirty="0" smtClean="0"/>
              <a:t>des conflits </a:t>
            </a:r>
            <a:r>
              <a:rPr lang="fr-FR" sz="1200" dirty="0"/>
              <a:t>familiaux ?</a:t>
            </a:r>
          </a:p>
          <a:p>
            <a:r>
              <a:rPr lang="fr-FR" sz="1200" dirty="0" smtClean="0"/>
              <a:t> </a:t>
            </a:r>
            <a:r>
              <a:rPr lang="fr-FR" sz="1200" dirty="0"/>
              <a:t>Mes proches seront-ils plus compliants si les soins sont prodigués par un </a:t>
            </a:r>
            <a:r>
              <a:rPr lang="fr-FR" sz="1200" dirty="0" smtClean="0"/>
              <a:t>médecin indépendant </a:t>
            </a:r>
            <a:r>
              <a:rPr lang="fr-FR" sz="1200" dirty="0"/>
              <a:t>?</a:t>
            </a:r>
          </a:p>
          <a:p>
            <a:r>
              <a:rPr lang="fr-FR" sz="1200" dirty="0" smtClean="0"/>
              <a:t> </a:t>
            </a:r>
            <a:r>
              <a:rPr lang="fr-FR" sz="1200" dirty="0"/>
              <a:t>Vais-je autoriser le médecin à qui j’adresse mes proches à s’occuper d’eux ?</a:t>
            </a:r>
          </a:p>
          <a:p>
            <a:r>
              <a:rPr lang="fr-FR" sz="1200" dirty="0" smtClean="0"/>
              <a:t> </a:t>
            </a:r>
            <a:r>
              <a:rPr lang="fr-FR" sz="1200" dirty="0"/>
              <a:t>Suis-je prêt à rendre des comptes à mes pairs et à la société pour cette prise en charge ?</a:t>
            </a:r>
          </a:p>
        </p:txBody>
      </p:sp>
      <p:graphicFrame>
        <p:nvGraphicFramePr>
          <p:cNvPr id="4" name="Objet 3"/>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8446"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797716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a:t>
            </a:r>
            <a:r>
              <a:rPr lang="fr-FR" dirty="0" smtClean="0"/>
              <a:t>nquête </a:t>
            </a:r>
            <a:r>
              <a:rPr lang="fr-FR" dirty="0"/>
              <a:t>qualitative de P. </a:t>
            </a:r>
            <a:r>
              <a:rPr lang="fr-FR" dirty="0" err="1" smtClean="0"/>
              <a:t>Dagnicourt</a:t>
            </a:r>
            <a:endParaRPr lang="fr-FR" dirty="0"/>
          </a:p>
        </p:txBody>
      </p:sp>
      <p:sp>
        <p:nvSpPr>
          <p:cNvPr id="3" name="Espace réservé du contenu 2"/>
          <p:cNvSpPr>
            <a:spLocks noGrp="1"/>
          </p:cNvSpPr>
          <p:nvPr>
            <p:ph idx="1"/>
          </p:nvPr>
        </p:nvSpPr>
        <p:spPr/>
        <p:txBody>
          <a:bodyPr/>
          <a:lstStyle/>
          <a:p>
            <a:r>
              <a:rPr lang="fr-FR" dirty="0" smtClean="0"/>
              <a:t> </a:t>
            </a:r>
            <a:r>
              <a:rPr lang="fr-FR" dirty="0"/>
              <a:t>Est-ce que les soins peuvent modifier mon identité familiale ?</a:t>
            </a:r>
          </a:p>
          <a:p>
            <a:r>
              <a:rPr lang="fr-FR" dirty="0" smtClean="0"/>
              <a:t> </a:t>
            </a:r>
            <a:r>
              <a:rPr lang="fr-FR" dirty="0"/>
              <a:t>Les soins peuvent-ils être réalisés dans de bonnes conditions pratiques et techniques ?</a:t>
            </a:r>
          </a:p>
          <a:p>
            <a:r>
              <a:rPr lang="fr-FR" dirty="0" smtClean="0"/>
              <a:t> </a:t>
            </a:r>
            <a:r>
              <a:rPr lang="fr-FR" dirty="0"/>
              <a:t>Suis-je prêt à faire face aux critiques de mon proche ou du reste de la famille ?</a:t>
            </a:r>
          </a:p>
          <a:p>
            <a:r>
              <a:rPr lang="fr-FR" dirty="0" smtClean="0"/>
              <a:t> </a:t>
            </a:r>
            <a:r>
              <a:rPr lang="fr-FR" dirty="0"/>
              <a:t>Est-ce que la relation de soin est susceptible de compromettre mon bien-être personnel ?</a:t>
            </a:r>
          </a:p>
        </p:txBody>
      </p:sp>
      <p:graphicFrame>
        <p:nvGraphicFramePr>
          <p:cNvPr id="4" name="Objet 3"/>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9470"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311904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5 recommandations de G. </a:t>
            </a:r>
            <a:r>
              <a:rPr lang="fr-FR" dirty="0" err="1" smtClean="0"/>
              <a:t>Eastwood</a:t>
            </a:r>
            <a:endParaRPr lang="fr-FR" dirty="0"/>
          </a:p>
        </p:txBody>
      </p:sp>
      <p:sp>
        <p:nvSpPr>
          <p:cNvPr id="3" name="Espace réservé du contenu 2"/>
          <p:cNvSpPr>
            <a:spLocks noGrp="1"/>
          </p:cNvSpPr>
          <p:nvPr>
            <p:ph idx="1"/>
          </p:nvPr>
        </p:nvSpPr>
        <p:spPr/>
        <p:txBody>
          <a:bodyPr/>
          <a:lstStyle/>
          <a:p>
            <a:r>
              <a:rPr lang="fr-FR" dirty="0" smtClean="0"/>
              <a:t>Etre clair sur les attentes de chacun </a:t>
            </a:r>
          </a:p>
          <a:p>
            <a:r>
              <a:rPr lang="fr-FR" dirty="0" smtClean="0"/>
              <a:t>Garder la même expertise et le même jugement, consigner le dossier médical</a:t>
            </a:r>
          </a:p>
          <a:p>
            <a:r>
              <a:rPr lang="fr-FR" dirty="0" smtClean="0"/>
              <a:t>Choisir le lieu de la consultation. Le règlement de la consultation rend la consultation légale</a:t>
            </a:r>
          </a:p>
          <a:p>
            <a:r>
              <a:rPr lang="fr-FR" dirty="0" smtClean="0"/>
              <a:t>Respecter la confidentialité</a:t>
            </a:r>
          </a:p>
          <a:p>
            <a:r>
              <a:rPr lang="fr-FR" dirty="0" smtClean="0"/>
              <a:t>Être conscient du risque de conflit entre jugement professionnel et émotionnel</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164157779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40968"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996679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 </a:t>
            </a:r>
            <a:r>
              <a:rPr lang="fr-FR" dirty="0"/>
              <a:t>Delmas : a</a:t>
            </a:r>
            <a:r>
              <a:rPr lang="fr-FR" dirty="0" smtClean="0"/>
              <a:t>ttitude </a:t>
            </a:r>
            <a:r>
              <a:rPr lang="fr-FR" dirty="0"/>
              <a:t>des MG </a:t>
            </a:r>
          </a:p>
        </p:txBody>
      </p:sp>
      <p:sp>
        <p:nvSpPr>
          <p:cNvPr id="3" name="Espace réservé du contenu 2"/>
          <p:cNvSpPr>
            <a:spLocks noGrp="1"/>
          </p:cNvSpPr>
          <p:nvPr>
            <p:ph idx="1"/>
          </p:nvPr>
        </p:nvSpPr>
        <p:spPr/>
        <p:txBody>
          <a:bodyPr>
            <a:normAutofit fontScale="85000" lnSpcReduction="20000"/>
          </a:bodyPr>
          <a:lstStyle/>
          <a:p>
            <a:r>
              <a:rPr lang="fr-FR" dirty="0" smtClean="0"/>
              <a:t>En sélectionnant des situations bénignes et banales de soins primaires :</a:t>
            </a:r>
          </a:p>
          <a:p>
            <a:pPr lvl="1"/>
            <a:r>
              <a:rPr lang="fr-FR" sz="1500" i="1" dirty="0"/>
              <a:t>« pour régler un nez qui </a:t>
            </a:r>
            <a:r>
              <a:rPr lang="fr-FR" sz="1500" i="1" dirty="0" smtClean="0"/>
              <a:t>coule</a:t>
            </a:r>
            <a:r>
              <a:rPr lang="fr-FR" sz="1500" i="1" dirty="0"/>
              <a:t>… si les choses se corsaient… je passerais la </a:t>
            </a:r>
            <a:r>
              <a:rPr lang="fr-FR" sz="1500" i="1" dirty="0" smtClean="0"/>
              <a:t>main »</a:t>
            </a:r>
          </a:p>
          <a:p>
            <a:r>
              <a:rPr lang="fr-FR" dirty="0" smtClean="0"/>
              <a:t>Et </a:t>
            </a:r>
            <a:r>
              <a:rPr lang="fr-FR" dirty="0"/>
              <a:t>e</a:t>
            </a:r>
            <a:r>
              <a:rPr lang="fr-FR" dirty="0" smtClean="0"/>
              <a:t>n cas d’urgence</a:t>
            </a:r>
          </a:p>
          <a:p>
            <a:pPr lvl="1"/>
            <a:r>
              <a:rPr lang="fr-FR" sz="1500" i="1" dirty="0"/>
              <a:t>« en cas d’urgence, ou de </a:t>
            </a:r>
            <a:r>
              <a:rPr lang="fr-FR" sz="1500" i="1" dirty="0" smtClean="0"/>
              <a:t>mort imminente</a:t>
            </a:r>
            <a:r>
              <a:rPr lang="fr-FR" sz="1500" i="1" dirty="0"/>
              <a:t>,… il faut pas trop réfléchir »</a:t>
            </a:r>
            <a:endParaRPr lang="fr-FR" sz="1500" i="1" dirty="0" smtClean="0"/>
          </a:p>
          <a:p>
            <a:r>
              <a:rPr lang="fr-FR" dirty="0" smtClean="0"/>
              <a:t>En fixant un cadre:</a:t>
            </a:r>
          </a:p>
          <a:p>
            <a:pPr lvl="1"/>
            <a:r>
              <a:rPr lang="fr-FR" sz="1500" i="1" dirty="0" smtClean="0"/>
              <a:t>Spatiotemporel: « </a:t>
            </a:r>
            <a:r>
              <a:rPr lang="fr-FR" sz="1500" i="1" dirty="0"/>
              <a:t>ça serait bien, si vous veniez au cabinet </a:t>
            </a:r>
            <a:r>
              <a:rPr lang="fr-FR" sz="1500" i="1" dirty="0" smtClean="0"/>
              <a:t>»</a:t>
            </a:r>
          </a:p>
          <a:p>
            <a:pPr lvl="1"/>
            <a:r>
              <a:rPr lang="fr-FR" sz="1500" i="1" dirty="0" smtClean="0"/>
              <a:t>Moral: « </a:t>
            </a:r>
            <a:r>
              <a:rPr lang="fr-FR" sz="1500" i="1" dirty="0"/>
              <a:t>si j’acceptais… y’a aussi des exigences… même si on est ami </a:t>
            </a:r>
            <a:r>
              <a:rPr lang="fr-FR" sz="1500" i="1" dirty="0" smtClean="0"/>
              <a:t>»</a:t>
            </a:r>
          </a:p>
          <a:p>
            <a:pPr lvl="1"/>
            <a:r>
              <a:rPr lang="fr-FR" sz="1500" i="1" dirty="0" smtClean="0"/>
              <a:t>En partageant les décisions :</a:t>
            </a:r>
            <a:r>
              <a:rPr lang="fr-FR" sz="1500" i="1" dirty="0"/>
              <a:t>« aucun membre de ma famille suivi par moi uniquement… j’ai </a:t>
            </a:r>
            <a:r>
              <a:rPr lang="fr-FR" sz="1500" i="1" dirty="0" smtClean="0"/>
              <a:t>pas envie </a:t>
            </a:r>
            <a:r>
              <a:rPr lang="fr-FR" sz="1500" i="1" dirty="0"/>
              <a:t>d’être la seule décisionnaire en ce qui concerne leur santé </a:t>
            </a:r>
            <a:r>
              <a:rPr lang="fr-FR" sz="1500" i="1" dirty="0" smtClean="0"/>
              <a:t>»</a:t>
            </a:r>
          </a:p>
          <a:p>
            <a:r>
              <a:rPr lang="fr-FR" dirty="0" smtClean="0"/>
              <a:t>En orientant vers des confrères</a:t>
            </a:r>
          </a:p>
          <a:p>
            <a:pPr lvl="1"/>
            <a:r>
              <a:rPr lang="fr-FR" sz="1500" i="1" dirty="0" smtClean="0"/>
              <a:t>« je </a:t>
            </a:r>
            <a:r>
              <a:rPr lang="fr-FR" sz="1500" i="1" dirty="0"/>
              <a:t>peux pas répondre à ta question, donc euh, vas avoir ton médecin </a:t>
            </a:r>
            <a:r>
              <a:rPr lang="fr-FR" sz="1500" i="1" dirty="0" smtClean="0"/>
              <a:t>»</a:t>
            </a:r>
          </a:p>
        </p:txBody>
      </p:sp>
      <p:graphicFrame>
        <p:nvGraphicFramePr>
          <p:cNvPr id="4" name="Objet 3"/>
          <p:cNvGraphicFramePr>
            <a:graphicFrameLocks noChangeAspect="1"/>
          </p:cNvGraphicFramePr>
          <p:nvPr>
            <p:extLst>
              <p:ext uri="{D42A27DB-BD31-4B8C-83A1-F6EECF244321}">
                <p14:modId xmlns:p14="http://schemas.microsoft.com/office/powerpoint/2010/main" val="164157779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39946"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09176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 Delmas : pistes de discussion</a:t>
            </a:r>
            <a:endParaRPr lang="fr-FR" dirty="0"/>
          </a:p>
        </p:txBody>
      </p:sp>
      <p:sp>
        <p:nvSpPr>
          <p:cNvPr id="3" name="Espace réservé du contenu 2"/>
          <p:cNvSpPr>
            <a:spLocks noGrp="1"/>
          </p:cNvSpPr>
          <p:nvPr>
            <p:ph idx="1"/>
          </p:nvPr>
        </p:nvSpPr>
        <p:spPr/>
        <p:txBody>
          <a:bodyPr/>
          <a:lstStyle/>
          <a:p>
            <a:r>
              <a:rPr lang="fr-FR" dirty="0" smtClean="0"/>
              <a:t>La </a:t>
            </a:r>
            <a:r>
              <a:rPr lang="fr-FR" dirty="0" err="1"/>
              <a:t>bobologie</a:t>
            </a:r>
            <a:r>
              <a:rPr lang="fr-FR" dirty="0"/>
              <a:t> existe-elle réellement</a:t>
            </a:r>
            <a:r>
              <a:rPr lang="fr-FR" dirty="0" smtClean="0"/>
              <a:t>? </a:t>
            </a:r>
          </a:p>
          <a:p>
            <a:r>
              <a:rPr lang="fr-FR" dirty="0" smtClean="0"/>
              <a:t>Refus catégorique et proche médecin « exclu » de la dimension corps/soin/bien-être ?</a:t>
            </a:r>
          </a:p>
          <a:p>
            <a:r>
              <a:rPr lang="fr-FR" dirty="0" smtClean="0"/>
              <a:t>Examen non rationnel ET perte du « </a:t>
            </a:r>
            <a:r>
              <a:rPr lang="fr-FR" dirty="0" err="1" smtClean="0"/>
              <a:t>gut</a:t>
            </a:r>
            <a:r>
              <a:rPr lang="fr-FR" dirty="0" smtClean="0"/>
              <a:t> feeling »</a:t>
            </a:r>
          </a:p>
          <a:p>
            <a:r>
              <a:rPr lang="fr-FR" dirty="0" smtClean="0"/>
              <a:t>Perte de l’incarnation du médecin et du « médecin – remède »</a:t>
            </a:r>
          </a:p>
          <a:p>
            <a:r>
              <a:rPr lang="fr-FR" dirty="0" smtClean="0"/>
              <a:t>rdv au cabinet: cadre, démarche de soin active</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164157779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38925" name="Document" r:id="rId4" imgW="5753100" imgH="1320800" progId="Word.Document.12">
                  <p:embed/>
                </p:oleObj>
              </mc:Choice>
              <mc:Fallback>
                <p:oleObj name="Document" r:id="rId4" imgW="5753100" imgH="1320800" progId="Word.Document.12">
                  <p:embed/>
                  <p:pic>
                    <p:nvPicPr>
                      <p:cNvPr id="0" name=""/>
                      <p:cNvPicPr/>
                      <p:nvPr/>
                    </p:nvPicPr>
                    <p:blipFill>
                      <a:blip r:embed="rId5"/>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506556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Bon, ben qu’est-ce qu’on fait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 </a:t>
            </a:r>
            <a:r>
              <a:rPr lang="fr-FR" dirty="0"/>
              <a:t>J</a:t>
            </a:r>
            <a:r>
              <a:rPr lang="fr-FR" dirty="0" smtClean="0"/>
              <a:t>e te dérange pas longtemps, c’est juste pour une petite question… »</a:t>
            </a:r>
          </a:p>
          <a:p>
            <a:pPr lvl="1">
              <a:buFont typeface="Wingdings" charset="2"/>
              <a:buChar char="ü"/>
            </a:pPr>
            <a:r>
              <a:rPr lang="fr-FR" dirty="0" smtClean="0"/>
              <a:t>« …je sors de chez le cardiologue et… »</a:t>
            </a:r>
          </a:p>
          <a:p>
            <a:pPr lvl="1">
              <a:buFont typeface="Wingdings" charset="2"/>
              <a:buChar char="ü"/>
            </a:pPr>
            <a:r>
              <a:rPr lang="fr-FR" dirty="0" smtClean="0"/>
              <a:t>« …mon petit de 2 mois tousse un peu … »</a:t>
            </a:r>
          </a:p>
          <a:p>
            <a:pPr lvl="1">
              <a:buFont typeface="Wingdings" charset="2"/>
              <a:buChar char="ü"/>
            </a:pPr>
            <a:r>
              <a:rPr lang="fr-FR" dirty="0" smtClean="0"/>
              <a:t>« …je crois que j’ai encore une cystite… »</a:t>
            </a:r>
          </a:p>
          <a:p>
            <a:pPr lvl="1">
              <a:buFont typeface="Wingdings" charset="2"/>
              <a:buChar char="ü"/>
            </a:pPr>
            <a:r>
              <a:rPr lang="fr-FR" dirty="0" smtClean="0"/>
              <a:t>« …j’ai mal là, là, et pis quand je fais çà ça me tire ici … »</a:t>
            </a:r>
          </a:p>
          <a:p>
            <a:pPr lvl="1">
              <a:buFont typeface="Wingdings" charset="2"/>
              <a:buChar char="ü"/>
            </a:pPr>
            <a:r>
              <a:rPr lang="fr-FR" dirty="0" smtClean="0"/>
              <a:t>« …tu sais, j’ai l’impression que maman, elle perd un peu la mémoire… »</a:t>
            </a:r>
          </a:p>
          <a:p>
            <a:pPr lvl="1">
              <a:buFont typeface="Wingdings" charset="2"/>
              <a:buChar char="ü"/>
            </a:pPr>
            <a:r>
              <a:rPr lang="fr-FR" dirty="0" smtClean="0"/>
              <a:t>« …j’ai pas pu aller au taf/stage/pôle emploi… »</a:t>
            </a:r>
          </a:p>
          <a:p>
            <a:pPr lvl="1">
              <a:buFont typeface="Wingdings" charset="2"/>
              <a:buChar char="ü"/>
            </a:pPr>
            <a:r>
              <a:rPr lang="fr-FR" dirty="0" smtClean="0"/>
              <a:t>« …pour mon certif pour le semi… »</a:t>
            </a:r>
          </a:p>
          <a:p>
            <a:pPr lvl="1">
              <a:buFont typeface="Wingdings" charset="2"/>
              <a:buChar char="ü"/>
            </a:pPr>
            <a:r>
              <a:rPr lang="fr-FR" dirty="0" smtClean="0"/>
              <a:t>« …pour ma pilule… »</a:t>
            </a:r>
          </a:p>
          <a:p>
            <a:pPr lvl="1">
              <a:buFont typeface="Wingdings" charset="2"/>
              <a:buChar char="ü"/>
            </a:pPr>
            <a:r>
              <a:rPr lang="fr-FR" dirty="0" smtClean="0"/>
              <a:t>« …j’aimerai mieux que t’en parles pas à (…), mais … »</a:t>
            </a:r>
          </a:p>
          <a:p>
            <a:pPr lvl="1">
              <a:buFont typeface="Wingdings" charset="2"/>
              <a:buChar char="ü"/>
            </a:pPr>
            <a:r>
              <a:rPr lang="fr-FR" dirty="0" smtClean="0"/>
              <a:t>« …tu peux juste me regarder les oreilles ? »</a:t>
            </a:r>
          </a:p>
        </p:txBody>
      </p:sp>
      <p:sp>
        <p:nvSpPr>
          <p:cNvPr id="4" name="ZoneTexte 3"/>
          <p:cNvSpPr txBox="1"/>
          <p:nvPr/>
        </p:nvSpPr>
        <p:spPr>
          <a:xfrm>
            <a:off x="464654" y="6614040"/>
            <a:ext cx="184666" cy="369332"/>
          </a:xfrm>
          <a:prstGeom prst="rect">
            <a:avLst/>
          </a:prstGeom>
          <a:noFill/>
        </p:spPr>
        <p:txBody>
          <a:bodyPr wrap="none" rtlCol="0">
            <a:spAutoFit/>
          </a:bodyPr>
          <a:lstStyle/>
          <a:p>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845164460"/>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0262" name="Document" r:id="rId4" imgW="5753100" imgH="1320800" progId="Word.Document.12">
                  <p:embed/>
                </p:oleObj>
              </mc:Choice>
              <mc:Fallback>
                <p:oleObj name="Document" r:id="rId4" imgW="5753100" imgH="1320800" progId="Word.Document.12">
                  <p:embed/>
                  <p:pic>
                    <p:nvPicPr>
                      <p:cNvPr id="0" name=""/>
                      <p:cNvPicPr/>
                      <p:nvPr/>
                    </p:nvPicPr>
                    <p:blipFill>
                      <a:blip r:embed="rId5"/>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639151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2" end="2"/>
                                            </p:txEl>
                                          </p:spTgt>
                                        </p:tgtEl>
                                        <p:attrNameLst>
                                          <p:attrName>ppt_w</p:attrName>
                                        </p:attrNameLst>
                                      </p:cBhvr>
                                    </p:anim>
                                    <p:anim by="(#ppt_w*0.50)" calcmode="lin" valueType="num">
                                      <p:cBhvr>
                                        <p:cTn id="20" dur="500" decel="50000" autoRev="1" fill="hold">
                                          <p:stCondLst>
                                            <p:cond delay="0"/>
                                          </p:stCondLst>
                                        </p:cTn>
                                        <p:tgtEl>
                                          <p:spTgt spid="3">
                                            <p:txEl>
                                              <p:pRg st="2" end="2"/>
                                            </p:txEl>
                                          </p:spTgt>
                                        </p:tgtEl>
                                        <p:attrNameLst>
                                          <p:attrName>ppt_x</p:attrName>
                                        </p:attrNameLst>
                                      </p:cBhvr>
                                    </p:anim>
                                    <p:anim from="(-#ppt_h/2)" to="(#ppt_y)" calcmode="lin" valueType="num">
                                      <p:cBhvr>
                                        <p:cTn id="21" dur="1000" fill="hold">
                                          <p:stCondLst>
                                            <p:cond delay="0"/>
                                          </p:stCondLst>
                                        </p:cTn>
                                        <p:tgtEl>
                                          <p:spTgt spid="3">
                                            <p:txEl>
                                              <p:pRg st="2" end="2"/>
                                            </p:txEl>
                                          </p:spTgt>
                                        </p:tgtEl>
                                        <p:attrNameLst>
                                          <p:attrName>ppt_y</p:attrName>
                                        </p:attrNameLst>
                                      </p:cBhvr>
                                    </p:anim>
                                    <p:animRot by="21600000">
                                      <p:cBhvr>
                                        <p:cTn id="22" dur="1000" fill="hold">
                                          <p:stCondLst>
                                            <p:cond delay="0"/>
                                          </p:stCondLst>
                                        </p:cTn>
                                        <p:tgtEl>
                                          <p:spTgt spid="3">
                                            <p:txEl>
                                              <p:pRg st="2" end="2"/>
                                            </p:txEl>
                                          </p:spTgt>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3" end="3"/>
                                            </p:txEl>
                                          </p:spTgt>
                                        </p:tgtEl>
                                        <p:attrNameLst>
                                          <p:attrName>ppt_w</p:attrName>
                                        </p:attrNameLst>
                                      </p:cBhvr>
                                    </p:anim>
                                    <p:anim by="(#ppt_w*0.50)" calcmode="lin" valueType="num">
                                      <p:cBhvr>
                                        <p:cTn id="26" dur="500" decel="50000" autoRev="1" fill="hold">
                                          <p:stCondLst>
                                            <p:cond delay="0"/>
                                          </p:stCondLst>
                                        </p:cTn>
                                        <p:tgtEl>
                                          <p:spTgt spid="3">
                                            <p:txEl>
                                              <p:pRg st="3" end="3"/>
                                            </p:txEl>
                                          </p:spTgt>
                                        </p:tgtEl>
                                        <p:attrNameLst>
                                          <p:attrName>ppt_x</p:attrName>
                                        </p:attrNameLst>
                                      </p:cBhvr>
                                    </p:anim>
                                    <p:anim from="(-#ppt_h/2)" to="(#ppt_y)" calcmode="lin" valueType="num">
                                      <p:cBhvr>
                                        <p:cTn id="27" dur="1000" fill="hold">
                                          <p:stCondLst>
                                            <p:cond delay="0"/>
                                          </p:stCondLst>
                                        </p:cTn>
                                        <p:tgtEl>
                                          <p:spTgt spid="3">
                                            <p:txEl>
                                              <p:pRg st="3" end="3"/>
                                            </p:txEl>
                                          </p:spTgt>
                                        </p:tgtEl>
                                        <p:attrNameLst>
                                          <p:attrName>ppt_y</p:attrName>
                                        </p:attrNameLst>
                                      </p:cBhvr>
                                    </p:anim>
                                    <p:animRot by="21600000">
                                      <p:cBhvr>
                                        <p:cTn id="28" dur="1000" fill="hold">
                                          <p:stCondLst>
                                            <p:cond delay="0"/>
                                          </p:stCondLst>
                                        </p:cTn>
                                        <p:tgtEl>
                                          <p:spTgt spid="3">
                                            <p:txEl>
                                              <p:pRg st="3" end="3"/>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4" end="4"/>
                                            </p:txEl>
                                          </p:spTgt>
                                        </p:tgtEl>
                                        <p:attrNameLst>
                                          <p:attrName>ppt_w</p:attrName>
                                        </p:attrNameLst>
                                      </p:cBhvr>
                                    </p:anim>
                                    <p:anim by="(#ppt_w*0.50)" calcmode="lin" valueType="num">
                                      <p:cBhvr>
                                        <p:cTn id="32" dur="500" decel="50000" autoRev="1" fill="hold">
                                          <p:stCondLst>
                                            <p:cond delay="0"/>
                                          </p:stCondLst>
                                        </p:cTn>
                                        <p:tgtEl>
                                          <p:spTgt spid="3">
                                            <p:txEl>
                                              <p:pRg st="4" end="4"/>
                                            </p:txEl>
                                          </p:spTgt>
                                        </p:tgtEl>
                                        <p:attrNameLst>
                                          <p:attrName>ppt_x</p:attrName>
                                        </p:attrNameLst>
                                      </p:cBhvr>
                                    </p:anim>
                                    <p:anim from="(-#ppt_h/2)" to="(#ppt_y)" calcmode="lin" valueType="num">
                                      <p:cBhvr>
                                        <p:cTn id="33" dur="1000" fill="hold">
                                          <p:stCondLst>
                                            <p:cond delay="0"/>
                                          </p:stCondLst>
                                        </p:cTn>
                                        <p:tgtEl>
                                          <p:spTgt spid="3">
                                            <p:txEl>
                                              <p:pRg st="4" end="4"/>
                                            </p:txEl>
                                          </p:spTgt>
                                        </p:tgtEl>
                                        <p:attrNameLst>
                                          <p:attrName>ppt_y</p:attrName>
                                        </p:attrNameLst>
                                      </p:cBhvr>
                                    </p:anim>
                                    <p:animRot by="21600000">
                                      <p:cBhvr>
                                        <p:cTn id="34" dur="1000" fill="hold">
                                          <p:stCondLst>
                                            <p:cond delay="0"/>
                                          </p:stCondLst>
                                        </p:cTn>
                                        <p:tgtEl>
                                          <p:spTgt spid="3">
                                            <p:txEl>
                                              <p:pRg st="4" end="4"/>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5" end="5"/>
                                            </p:txEl>
                                          </p:spTgt>
                                        </p:tgtEl>
                                        <p:attrNameLst>
                                          <p:attrName>ppt_w</p:attrName>
                                        </p:attrNameLst>
                                      </p:cBhvr>
                                    </p:anim>
                                    <p:anim by="(#ppt_w*0.50)" calcmode="lin" valueType="num">
                                      <p:cBhvr>
                                        <p:cTn id="38" dur="500" decel="50000" autoRev="1" fill="hold">
                                          <p:stCondLst>
                                            <p:cond delay="0"/>
                                          </p:stCondLst>
                                        </p:cTn>
                                        <p:tgtEl>
                                          <p:spTgt spid="3">
                                            <p:txEl>
                                              <p:pRg st="5" end="5"/>
                                            </p:txEl>
                                          </p:spTgt>
                                        </p:tgtEl>
                                        <p:attrNameLst>
                                          <p:attrName>ppt_x</p:attrName>
                                        </p:attrNameLst>
                                      </p:cBhvr>
                                    </p:anim>
                                    <p:anim from="(-#ppt_h/2)" to="(#ppt_y)" calcmode="lin" valueType="num">
                                      <p:cBhvr>
                                        <p:cTn id="39" dur="1000" fill="hold">
                                          <p:stCondLst>
                                            <p:cond delay="0"/>
                                          </p:stCondLst>
                                        </p:cTn>
                                        <p:tgtEl>
                                          <p:spTgt spid="3">
                                            <p:txEl>
                                              <p:pRg st="5" end="5"/>
                                            </p:txEl>
                                          </p:spTgt>
                                        </p:tgtEl>
                                        <p:attrNameLst>
                                          <p:attrName>ppt_y</p:attrName>
                                        </p:attrNameLst>
                                      </p:cBhvr>
                                    </p:anim>
                                    <p:animRot by="21600000">
                                      <p:cBhvr>
                                        <p:cTn id="40" dur="1000" fill="hold">
                                          <p:stCondLst>
                                            <p:cond delay="0"/>
                                          </p:stCondLst>
                                        </p:cTn>
                                        <p:tgtEl>
                                          <p:spTgt spid="3">
                                            <p:txEl>
                                              <p:pRg st="5" end="5"/>
                                            </p:txEl>
                                          </p:spTgt>
                                        </p:tgtEl>
                                        <p:attrNameLst>
                                          <p:attrName>r</p:attrName>
                                        </p:attrNameLst>
                                      </p:cBhvr>
                                    </p:animRo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3">
                                            <p:txEl>
                                              <p:pRg st="6" end="6"/>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6" end="6"/>
                                            </p:txEl>
                                          </p:spTgt>
                                        </p:tgtEl>
                                        <p:attrNameLst>
                                          <p:attrName>ppt_w</p:attrName>
                                        </p:attrNameLst>
                                      </p:cBhvr>
                                    </p:anim>
                                    <p:anim by="(#ppt_w*0.50)" calcmode="lin" valueType="num">
                                      <p:cBhvr>
                                        <p:cTn id="44" dur="500" decel="50000" autoRev="1" fill="hold">
                                          <p:stCondLst>
                                            <p:cond delay="0"/>
                                          </p:stCondLst>
                                        </p:cTn>
                                        <p:tgtEl>
                                          <p:spTgt spid="3">
                                            <p:txEl>
                                              <p:pRg st="6" end="6"/>
                                            </p:txEl>
                                          </p:spTgt>
                                        </p:tgtEl>
                                        <p:attrNameLst>
                                          <p:attrName>ppt_x</p:attrName>
                                        </p:attrNameLst>
                                      </p:cBhvr>
                                    </p:anim>
                                    <p:anim from="(-#ppt_h/2)" to="(#ppt_y)" calcmode="lin" valueType="num">
                                      <p:cBhvr>
                                        <p:cTn id="45" dur="1000" fill="hold">
                                          <p:stCondLst>
                                            <p:cond delay="0"/>
                                          </p:stCondLst>
                                        </p:cTn>
                                        <p:tgtEl>
                                          <p:spTgt spid="3">
                                            <p:txEl>
                                              <p:pRg st="6" end="6"/>
                                            </p:txEl>
                                          </p:spTgt>
                                        </p:tgtEl>
                                        <p:attrNameLst>
                                          <p:attrName>ppt_y</p:attrName>
                                        </p:attrNameLst>
                                      </p:cBhvr>
                                    </p:anim>
                                    <p:animRot by="21600000">
                                      <p:cBhvr>
                                        <p:cTn id="46" dur="1000" fill="hold">
                                          <p:stCondLst>
                                            <p:cond delay="0"/>
                                          </p:stCondLst>
                                        </p:cTn>
                                        <p:tgtEl>
                                          <p:spTgt spid="3">
                                            <p:txEl>
                                              <p:pRg st="6" end="6"/>
                                            </p:txEl>
                                          </p:spTgt>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3">
                                            <p:txEl>
                                              <p:pRg st="7" end="7"/>
                                            </p:txEl>
                                          </p:spTgt>
                                        </p:tgtEl>
                                        <p:attrNameLst>
                                          <p:attrName>style.visibility</p:attrName>
                                        </p:attrNameLst>
                                      </p:cBhvr>
                                      <p:to>
                                        <p:strVal val="visible"/>
                                      </p:to>
                                    </p:set>
                                    <p:anim by="(-#ppt_w*2)" calcmode="lin" valueType="num">
                                      <p:cBhvr rctx="PPT">
                                        <p:cTn id="49" dur="500" autoRev="1" fill="hold">
                                          <p:stCondLst>
                                            <p:cond delay="0"/>
                                          </p:stCondLst>
                                        </p:cTn>
                                        <p:tgtEl>
                                          <p:spTgt spid="3">
                                            <p:txEl>
                                              <p:pRg st="7" end="7"/>
                                            </p:txEl>
                                          </p:spTgt>
                                        </p:tgtEl>
                                        <p:attrNameLst>
                                          <p:attrName>ppt_w</p:attrName>
                                        </p:attrNameLst>
                                      </p:cBhvr>
                                    </p:anim>
                                    <p:anim by="(#ppt_w*0.50)" calcmode="lin" valueType="num">
                                      <p:cBhvr>
                                        <p:cTn id="50" dur="500" decel="50000" autoRev="1" fill="hold">
                                          <p:stCondLst>
                                            <p:cond delay="0"/>
                                          </p:stCondLst>
                                        </p:cTn>
                                        <p:tgtEl>
                                          <p:spTgt spid="3">
                                            <p:txEl>
                                              <p:pRg st="7" end="7"/>
                                            </p:txEl>
                                          </p:spTgt>
                                        </p:tgtEl>
                                        <p:attrNameLst>
                                          <p:attrName>ppt_x</p:attrName>
                                        </p:attrNameLst>
                                      </p:cBhvr>
                                    </p:anim>
                                    <p:anim from="(-#ppt_h/2)" to="(#ppt_y)" calcmode="lin" valueType="num">
                                      <p:cBhvr>
                                        <p:cTn id="51" dur="1000" fill="hold">
                                          <p:stCondLst>
                                            <p:cond delay="0"/>
                                          </p:stCondLst>
                                        </p:cTn>
                                        <p:tgtEl>
                                          <p:spTgt spid="3">
                                            <p:txEl>
                                              <p:pRg st="7" end="7"/>
                                            </p:txEl>
                                          </p:spTgt>
                                        </p:tgtEl>
                                        <p:attrNameLst>
                                          <p:attrName>ppt_y</p:attrName>
                                        </p:attrNameLst>
                                      </p:cBhvr>
                                    </p:anim>
                                    <p:animRot by="21600000">
                                      <p:cBhvr>
                                        <p:cTn id="52" dur="1000" fill="hold">
                                          <p:stCondLst>
                                            <p:cond delay="0"/>
                                          </p:stCondLst>
                                        </p:cTn>
                                        <p:tgtEl>
                                          <p:spTgt spid="3">
                                            <p:txEl>
                                              <p:pRg st="7" end="7"/>
                                            </p:txEl>
                                          </p:spTgt>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3">
                                            <p:txEl>
                                              <p:pRg st="8" end="8"/>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8" end="8"/>
                                            </p:txEl>
                                          </p:spTgt>
                                        </p:tgtEl>
                                        <p:attrNameLst>
                                          <p:attrName>ppt_w</p:attrName>
                                        </p:attrNameLst>
                                      </p:cBhvr>
                                    </p:anim>
                                    <p:anim by="(#ppt_w*0.50)" calcmode="lin" valueType="num">
                                      <p:cBhvr>
                                        <p:cTn id="56" dur="500" decel="50000" autoRev="1" fill="hold">
                                          <p:stCondLst>
                                            <p:cond delay="0"/>
                                          </p:stCondLst>
                                        </p:cTn>
                                        <p:tgtEl>
                                          <p:spTgt spid="3">
                                            <p:txEl>
                                              <p:pRg st="8" end="8"/>
                                            </p:txEl>
                                          </p:spTgt>
                                        </p:tgtEl>
                                        <p:attrNameLst>
                                          <p:attrName>ppt_x</p:attrName>
                                        </p:attrNameLst>
                                      </p:cBhvr>
                                    </p:anim>
                                    <p:anim from="(-#ppt_h/2)" to="(#ppt_y)" calcmode="lin" valueType="num">
                                      <p:cBhvr>
                                        <p:cTn id="57" dur="1000" fill="hold">
                                          <p:stCondLst>
                                            <p:cond delay="0"/>
                                          </p:stCondLst>
                                        </p:cTn>
                                        <p:tgtEl>
                                          <p:spTgt spid="3">
                                            <p:txEl>
                                              <p:pRg st="8" end="8"/>
                                            </p:txEl>
                                          </p:spTgt>
                                        </p:tgtEl>
                                        <p:attrNameLst>
                                          <p:attrName>ppt_y</p:attrName>
                                        </p:attrNameLst>
                                      </p:cBhvr>
                                    </p:anim>
                                    <p:animRot by="21600000">
                                      <p:cBhvr>
                                        <p:cTn id="58" dur="1000" fill="hold">
                                          <p:stCondLst>
                                            <p:cond delay="0"/>
                                          </p:stCondLst>
                                        </p:cTn>
                                        <p:tgtEl>
                                          <p:spTgt spid="3">
                                            <p:txEl>
                                              <p:pRg st="8" end="8"/>
                                            </p:txEl>
                                          </p:spTgt>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3">
                                            <p:txEl>
                                              <p:pRg st="9" end="9"/>
                                            </p:txEl>
                                          </p:spTgt>
                                        </p:tgtEl>
                                        <p:attrNameLst>
                                          <p:attrName>style.visibility</p:attrName>
                                        </p:attrNameLst>
                                      </p:cBhvr>
                                      <p:to>
                                        <p:strVal val="visible"/>
                                      </p:to>
                                    </p:set>
                                    <p:anim by="(-#ppt_w*2)" calcmode="lin" valueType="num">
                                      <p:cBhvr rctx="PPT">
                                        <p:cTn id="61" dur="500" autoRev="1" fill="hold">
                                          <p:stCondLst>
                                            <p:cond delay="0"/>
                                          </p:stCondLst>
                                        </p:cTn>
                                        <p:tgtEl>
                                          <p:spTgt spid="3">
                                            <p:txEl>
                                              <p:pRg st="9" end="9"/>
                                            </p:txEl>
                                          </p:spTgt>
                                        </p:tgtEl>
                                        <p:attrNameLst>
                                          <p:attrName>ppt_w</p:attrName>
                                        </p:attrNameLst>
                                      </p:cBhvr>
                                    </p:anim>
                                    <p:anim by="(#ppt_w*0.50)" calcmode="lin" valueType="num">
                                      <p:cBhvr>
                                        <p:cTn id="62" dur="500" decel="50000" autoRev="1" fill="hold">
                                          <p:stCondLst>
                                            <p:cond delay="0"/>
                                          </p:stCondLst>
                                        </p:cTn>
                                        <p:tgtEl>
                                          <p:spTgt spid="3">
                                            <p:txEl>
                                              <p:pRg st="9" end="9"/>
                                            </p:txEl>
                                          </p:spTgt>
                                        </p:tgtEl>
                                        <p:attrNameLst>
                                          <p:attrName>ppt_x</p:attrName>
                                        </p:attrNameLst>
                                      </p:cBhvr>
                                    </p:anim>
                                    <p:anim from="(-#ppt_h/2)" to="(#ppt_y)" calcmode="lin" valueType="num">
                                      <p:cBhvr>
                                        <p:cTn id="63" dur="1000" fill="hold">
                                          <p:stCondLst>
                                            <p:cond delay="0"/>
                                          </p:stCondLst>
                                        </p:cTn>
                                        <p:tgtEl>
                                          <p:spTgt spid="3">
                                            <p:txEl>
                                              <p:pRg st="9" end="9"/>
                                            </p:txEl>
                                          </p:spTgt>
                                        </p:tgtEl>
                                        <p:attrNameLst>
                                          <p:attrName>ppt_y</p:attrName>
                                        </p:attrNameLst>
                                      </p:cBhvr>
                                    </p:anim>
                                    <p:animRot by="21600000">
                                      <p:cBhvr>
                                        <p:cTn id="64" dur="1000" fill="hold">
                                          <p:stCondLst>
                                            <p:cond delay="0"/>
                                          </p:stCondLst>
                                        </p:cTn>
                                        <p:tgtEl>
                                          <p:spTgt spid="3">
                                            <p:txEl>
                                              <p:pRg st="9" end="9"/>
                                            </p:txEl>
                                          </p:spTgt>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3">
                                            <p:txEl>
                                              <p:pRg st="10" end="10"/>
                                            </p:txEl>
                                          </p:spTgt>
                                        </p:tgtEl>
                                        <p:attrNameLst>
                                          <p:attrName>style.visibility</p:attrName>
                                        </p:attrNameLst>
                                      </p:cBhvr>
                                      <p:to>
                                        <p:strVal val="visible"/>
                                      </p:to>
                                    </p:set>
                                    <p:anim by="(-#ppt_w*2)" calcmode="lin" valueType="num">
                                      <p:cBhvr rctx="PPT">
                                        <p:cTn id="67" dur="500" autoRev="1" fill="hold">
                                          <p:stCondLst>
                                            <p:cond delay="0"/>
                                          </p:stCondLst>
                                        </p:cTn>
                                        <p:tgtEl>
                                          <p:spTgt spid="3">
                                            <p:txEl>
                                              <p:pRg st="10" end="10"/>
                                            </p:txEl>
                                          </p:spTgt>
                                        </p:tgtEl>
                                        <p:attrNameLst>
                                          <p:attrName>ppt_w</p:attrName>
                                        </p:attrNameLst>
                                      </p:cBhvr>
                                    </p:anim>
                                    <p:anim by="(#ppt_w*0.50)" calcmode="lin" valueType="num">
                                      <p:cBhvr>
                                        <p:cTn id="68" dur="500" decel="50000" autoRev="1" fill="hold">
                                          <p:stCondLst>
                                            <p:cond delay="0"/>
                                          </p:stCondLst>
                                        </p:cTn>
                                        <p:tgtEl>
                                          <p:spTgt spid="3">
                                            <p:txEl>
                                              <p:pRg st="10" end="10"/>
                                            </p:txEl>
                                          </p:spTgt>
                                        </p:tgtEl>
                                        <p:attrNameLst>
                                          <p:attrName>ppt_x</p:attrName>
                                        </p:attrNameLst>
                                      </p:cBhvr>
                                    </p:anim>
                                    <p:anim from="(-#ppt_h/2)" to="(#ppt_y)" calcmode="lin" valueType="num">
                                      <p:cBhvr>
                                        <p:cTn id="69" dur="1000" fill="hold">
                                          <p:stCondLst>
                                            <p:cond delay="0"/>
                                          </p:stCondLst>
                                        </p:cTn>
                                        <p:tgtEl>
                                          <p:spTgt spid="3">
                                            <p:txEl>
                                              <p:pRg st="10" end="10"/>
                                            </p:txEl>
                                          </p:spTgt>
                                        </p:tgtEl>
                                        <p:attrNameLst>
                                          <p:attrName>ppt_y</p:attrName>
                                        </p:attrNameLst>
                                      </p:cBhvr>
                                    </p:anim>
                                    <p:animRot by="21600000">
                                      <p:cBhvr>
                                        <p:cTn id="70" dur="1000" fill="hold">
                                          <p:stCondLst>
                                            <p:cond delay="0"/>
                                          </p:stCondLst>
                                        </p:cTn>
                                        <p:tgtEl>
                                          <p:spTgt spid="3">
                                            <p:txEl>
                                              <p:pRg st="10" end="10"/>
                                            </p:txEl>
                                          </p:spTgt>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32" presetClass="emph" presetSubtype="0" fill="hold" grpId="1" nodeType="clickEffect">
                                  <p:stCondLst>
                                    <p:cond delay="0"/>
                                  </p:stCondLst>
                                  <p:iterate type="lt">
                                    <p:tmPct val="0"/>
                                  </p:iterate>
                                  <p:childTnLst>
                                    <p:animRot by="120000">
                                      <p:cBhvr>
                                        <p:cTn id="74" dur="100" fill="hold">
                                          <p:stCondLst>
                                            <p:cond delay="0"/>
                                          </p:stCondLst>
                                        </p:cTn>
                                        <p:tgtEl>
                                          <p:spTgt spid="3">
                                            <p:txEl>
                                              <p:pRg st="0" end="0"/>
                                            </p:txEl>
                                          </p:spTgt>
                                        </p:tgtEl>
                                        <p:attrNameLst>
                                          <p:attrName>r</p:attrName>
                                        </p:attrNameLst>
                                      </p:cBhvr>
                                    </p:animRot>
                                    <p:animRot by="-240000">
                                      <p:cBhvr>
                                        <p:cTn id="75" dur="200" fill="hold">
                                          <p:stCondLst>
                                            <p:cond delay="200"/>
                                          </p:stCondLst>
                                        </p:cTn>
                                        <p:tgtEl>
                                          <p:spTgt spid="3">
                                            <p:txEl>
                                              <p:pRg st="0" end="0"/>
                                            </p:txEl>
                                          </p:spTgt>
                                        </p:tgtEl>
                                        <p:attrNameLst>
                                          <p:attrName>r</p:attrName>
                                        </p:attrNameLst>
                                      </p:cBhvr>
                                    </p:animRot>
                                    <p:animRot by="240000">
                                      <p:cBhvr>
                                        <p:cTn id="76" dur="200" fill="hold">
                                          <p:stCondLst>
                                            <p:cond delay="400"/>
                                          </p:stCondLst>
                                        </p:cTn>
                                        <p:tgtEl>
                                          <p:spTgt spid="3">
                                            <p:txEl>
                                              <p:pRg st="0" end="0"/>
                                            </p:txEl>
                                          </p:spTgt>
                                        </p:tgtEl>
                                        <p:attrNameLst>
                                          <p:attrName>r</p:attrName>
                                        </p:attrNameLst>
                                      </p:cBhvr>
                                    </p:animRot>
                                    <p:animRot by="-240000">
                                      <p:cBhvr>
                                        <p:cTn id="77" dur="200" fill="hold">
                                          <p:stCondLst>
                                            <p:cond delay="600"/>
                                          </p:stCondLst>
                                        </p:cTn>
                                        <p:tgtEl>
                                          <p:spTgt spid="3">
                                            <p:txEl>
                                              <p:pRg st="0" end="0"/>
                                            </p:txEl>
                                          </p:spTgt>
                                        </p:tgtEl>
                                        <p:attrNameLst>
                                          <p:attrName>r</p:attrName>
                                        </p:attrNameLst>
                                      </p:cBhvr>
                                    </p:animRot>
                                    <p:animRot by="120000">
                                      <p:cBhvr>
                                        <p:cTn id="78" dur="200" fill="hold">
                                          <p:stCondLst>
                                            <p:cond delay="800"/>
                                          </p:stCondLst>
                                        </p:cTn>
                                        <p:tgtEl>
                                          <p:spTgt spid="3">
                                            <p:txEl>
                                              <p:pRg st="0" end="0"/>
                                            </p:txEl>
                                          </p:spTgt>
                                        </p:tgtEl>
                                        <p:attrNameLst>
                                          <p:attrName>r</p:attrName>
                                        </p:attrNameLst>
                                      </p:cBhvr>
                                    </p:animRot>
                                  </p:childTnLst>
                                </p:cTn>
                              </p:par>
                              <p:par>
                                <p:cTn id="79" presetID="32" presetClass="emph" presetSubtype="0" fill="hold" grpId="1" nodeType="withEffect">
                                  <p:stCondLst>
                                    <p:cond delay="0"/>
                                  </p:stCondLst>
                                  <p:iterate type="lt">
                                    <p:tmPct val="0"/>
                                  </p:iterate>
                                  <p:childTnLst>
                                    <p:animRot by="120000">
                                      <p:cBhvr>
                                        <p:cTn id="80" dur="100" fill="hold">
                                          <p:stCondLst>
                                            <p:cond delay="0"/>
                                          </p:stCondLst>
                                        </p:cTn>
                                        <p:tgtEl>
                                          <p:spTgt spid="3">
                                            <p:txEl>
                                              <p:pRg st="1" end="1"/>
                                            </p:txEl>
                                          </p:spTgt>
                                        </p:tgtEl>
                                        <p:attrNameLst>
                                          <p:attrName>r</p:attrName>
                                        </p:attrNameLst>
                                      </p:cBhvr>
                                    </p:animRot>
                                    <p:animRot by="-240000">
                                      <p:cBhvr>
                                        <p:cTn id="81" dur="200" fill="hold">
                                          <p:stCondLst>
                                            <p:cond delay="200"/>
                                          </p:stCondLst>
                                        </p:cTn>
                                        <p:tgtEl>
                                          <p:spTgt spid="3">
                                            <p:txEl>
                                              <p:pRg st="1" end="1"/>
                                            </p:txEl>
                                          </p:spTgt>
                                        </p:tgtEl>
                                        <p:attrNameLst>
                                          <p:attrName>r</p:attrName>
                                        </p:attrNameLst>
                                      </p:cBhvr>
                                    </p:animRot>
                                    <p:animRot by="240000">
                                      <p:cBhvr>
                                        <p:cTn id="82" dur="200" fill="hold">
                                          <p:stCondLst>
                                            <p:cond delay="400"/>
                                          </p:stCondLst>
                                        </p:cTn>
                                        <p:tgtEl>
                                          <p:spTgt spid="3">
                                            <p:txEl>
                                              <p:pRg st="1" end="1"/>
                                            </p:txEl>
                                          </p:spTgt>
                                        </p:tgtEl>
                                        <p:attrNameLst>
                                          <p:attrName>r</p:attrName>
                                        </p:attrNameLst>
                                      </p:cBhvr>
                                    </p:animRot>
                                    <p:animRot by="-240000">
                                      <p:cBhvr>
                                        <p:cTn id="83" dur="200" fill="hold">
                                          <p:stCondLst>
                                            <p:cond delay="600"/>
                                          </p:stCondLst>
                                        </p:cTn>
                                        <p:tgtEl>
                                          <p:spTgt spid="3">
                                            <p:txEl>
                                              <p:pRg st="1" end="1"/>
                                            </p:txEl>
                                          </p:spTgt>
                                        </p:tgtEl>
                                        <p:attrNameLst>
                                          <p:attrName>r</p:attrName>
                                        </p:attrNameLst>
                                      </p:cBhvr>
                                    </p:animRot>
                                    <p:animRot by="120000">
                                      <p:cBhvr>
                                        <p:cTn id="84" dur="200" fill="hold">
                                          <p:stCondLst>
                                            <p:cond delay="800"/>
                                          </p:stCondLst>
                                        </p:cTn>
                                        <p:tgtEl>
                                          <p:spTgt spid="3">
                                            <p:txEl>
                                              <p:pRg st="1" end="1"/>
                                            </p:txEl>
                                          </p:spTgt>
                                        </p:tgtEl>
                                        <p:attrNameLst>
                                          <p:attrName>r</p:attrName>
                                        </p:attrNameLst>
                                      </p:cBhvr>
                                    </p:animRot>
                                  </p:childTnLst>
                                </p:cTn>
                              </p:par>
                              <p:par>
                                <p:cTn id="85" presetID="32" presetClass="emph" presetSubtype="0" fill="hold" grpId="1" nodeType="withEffect">
                                  <p:stCondLst>
                                    <p:cond delay="0"/>
                                  </p:stCondLst>
                                  <p:iterate type="lt">
                                    <p:tmPct val="0"/>
                                  </p:iterate>
                                  <p:childTnLst>
                                    <p:animRot by="120000">
                                      <p:cBhvr>
                                        <p:cTn id="86" dur="100" fill="hold">
                                          <p:stCondLst>
                                            <p:cond delay="0"/>
                                          </p:stCondLst>
                                        </p:cTn>
                                        <p:tgtEl>
                                          <p:spTgt spid="3">
                                            <p:txEl>
                                              <p:pRg st="2" end="2"/>
                                            </p:txEl>
                                          </p:spTgt>
                                        </p:tgtEl>
                                        <p:attrNameLst>
                                          <p:attrName>r</p:attrName>
                                        </p:attrNameLst>
                                      </p:cBhvr>
                                    </p:animRot>
                                    <p:animRot by="-240000">
                                      <p:cBhvr>
                                        <p:cTn id="87" dur="200" fill="hold">
                                          <p:stCondLst>
                                            <p:cond delay="200"/>
                                          </p:stCondLst>
                                        </p:cTn>
                                        <p:tgtEl>
                                          <p:spTgt spid="3">
                                            <p:txEl>
                                              <p:pRg st="2" end="2"/>
                                            </p:txEl>
                                          </p:spTgt>
                                        </p:tgtEl>
                                        <p:attrNameLst>
                                          <p:attrName>r</p:attrName>
                                        </p:attrNameLst>
                                      </p:cBhvr>
                                    </p:animRot>
                                    <p:animRot by="240000">
                                      <p:cBhvr>
                                        <p:cTn id="88" dur="200" fill="hold">
                                          <p:stCondLst>
                                            <p:cond delay="400"/>
                                          </p:stCondLst>
                                        </p:cTn>
                                        <p:tgtEl>
                                          <p:spTgt spid="3">
                                            <p:txEl>
                                              <p:pRg st="2" end="2"/>
                                            </p:txEl>
                                          </p:spTgt>
                                        </p:tgtEl>
                                        <p:attrNameLst>
                                          <p:attrName>r</p:attrName>
                                        </p:attrNameLst>
                                      </p:cBhvr>
                                    </p:animRot>
                                    <p:animRot by="-240000">
                                      <p:cBhvr>
                                        <p:cTn id="89" dur="200" fill="hold">
                                          <p:stCondLst>
                                            <p:cond delay="600"/>
                                          </p:stCondLst>
                                        </p:cTn>
                                        <p:tgtEl>
                                          <p:spTgt spid="3">
                                            <p:txEl>
                                              <p:pRg st="2" end="2"/>
                                            </p:txEl>
                                          </p:spTgt>
                                        </p:tgtEl>
                                        <p:attrNameLst>
                                          <p:attrName>r</p:attrName>
                                        </p:attrNameLst>
                                      </p:cBhvr>
                                    </p:animRot>
                                    <p:animRot by="120000">
                                      <p:cBhvr>
                                        <p:cTn id="90" dur="200" fill="hold">
                                          <p:stCondLst>
                                            <p:cond delay="800"/>
                                          </p:stCondLst>
                                        </p:cTn>
                                        <p:tgtEl>
                                          <p:spTgt spid="3">
                                            <p:txEl>
                                              <p:pRg st="2" end="2"/>
                                            </p:txEl>
                                          </p:spTgt>
                                        </p:tgtEl>
                                        <p:attrNameLst>
                                          <p:attrName>r</p:attrName>
                                        </p:attrNameLst>
                                      </p:cBhvr>
                                    </p:animRot>
                                  </p:childTnLst>
                                </p:cTn>
                              </p:par>
                              <p:par>
                                <p:cTn id="91" presetID="32" presetClass="emph" presetSubtype="0" fill="hold" grpId="1" nodeType="withEffect">
                                  <p:stCondLst>
                                    <p:cond delay="0"/>
                                  </p:stCondLst>
                                  <p:iterate type="lt">
                                    <p:tmPct val="0"/>
                                  </p:iterate>
                                  <p:childTnLst>
                                    <p:animRot by="120000">
                                      <p:cBhvr>
                                        <p:cTn id="92" dur="100" fill="hold">
                                          <p:stCondLst>
                                            <p:cond delay="0"/>
                                          </p:stCondLst>
                                        </p:cTn>
                                        <p:tgtEl>
                                          <p:spTgt spid="3">
                                            <p:txEl>
                                              <p:pRg st="3" end="3"/>
                                            </p:txEl>
                                          </p:spTgt>
                                        </p:tgtEl>
                                        <p:attrNameLst>
                                          <p:attrName>r</p:attrName>
                                        </p:attrNameLst>
                                      </p:cBhvr>
                                    </p:animRot>
                                    <p:animRot by="-240000">
                                      <p:cBhvr>
                                        <p:cTn id="93" dur="200" fill="hold">
                                          <p:stCondLst>
                                            <p:cond delay="200"/>
                                          </p:stCondLst>
                                        </p:cTn>
                                        <p:tgtEl>
                                          <p:spTgt spid="3">
                                            <p:txEl>
                                              <p:pRg st="3" end="3"/>
                                            </p:txEl>
                                          </p:spTgt>
                                        </p:tgtEl>
                                        <p:attrNameLst>
                                          <p:attrName>r</p:attrName>
                                        </p:attrNameLst>
                                      </p:cBhvr>
                                    </p:animRot>
                                    <p:animRot by="240000">
                                      <p:cBhvr>
                                        <p:cTn id="94" dur="200" fill="hold">
                                          <p:stCondLst>
                                            <p:cond delay="400"/>
                                          </p:stCondLst>
                                        </p:cTn>
                                        <p:tgtEl>
                                          <p:spTgt spid="3">
                                            <p:txEl>
                                              <p:pRg st="3" end="3"/>
                                            </p:txEl>
                                          </p:spTgt>
                                        </p:tgtEl>
                                        <p:attrNameLst>
                                          <p:attrName>r</p:attrName>
                                        </p:attrNameLst>
                                      </p:cBhvr>
                                    </p:animRot>
                                    <p:animRot by="-240000">
                                      <p:cBhvr>
                                        <p:cTn id="95" dur="200" fill="hold">
                                          <p:stCondLst>
                                            <p:cond delay="600"/>
                                          </p:stCondLst>
                                        </p:cTn>
                                        <p:tgtEl>
                                          <p:spTgt spid="3">
                                            <p:txEl>
                                              <p:pRg st="3" end="3"/>
                                            </p:txEl>
                                          </p:spTgt>
                                        </p:tgtEl>
                                        <p:attrNameLst>
                                          <p:attrName>r</p:attrName>
                                        </p:attrNameLst>
                                      </p:cBhvr>
                                    </p:animRot>
                                    <p:animRot by="120000">
                                      <p:cBhvr>
                                        <p:cTn id="96" dur="200" fill="hold">
                                          <p:stCondLst>
                                            <p:cond delay="800"/>
                                          </p:stCondLst>
                                        </p:cTn>
                                        <p:tgtEl>
                                          <p:spTgt spid="3">
                                            <p:txEl>
                                              <p:pRg st="3" end="3"/>
                                            </p:txEl>
                                          </p:spTgt>
                                        </p:tgtEl>
                                        <p:attrNameLst>
                                          <p:attrName>r</p:attrName>
                                        </p:attrNameLst>
                                      </p:cBhvr>
                                    </p:animRot>
                                  </p:childTnLst>
                                </p:cTn>
                              </p:par>
                              <p:par>
                                <p:cTn id="97" presetID="32" presetClass="emph" presetSubtype="0" fill="hold" grpId="1" nodeType="withEffect">
                                  <p:stCondLst>
                                    <p:cond delay="0"/>
                                  </p:stCondLst>
                                  <p:iterate type="lt">
                                    <p:tmPct val="0"/>
                                  </p:iterate>
                                  <p:childTnLst>
                                    <p:animRot by="120000">
                                      <p:cBhvr>
                                        <p:cTn id="98" dur="100" fill="hold">
                                          <p:stCondLst>
                                            <p:cond delay="0"/>
                                          </p:stCondLst>
                                        </p:cTn>
                                        <p:tgtEl>
                                          <p:spTgt spid="3">
                                            <p:txEl>
                                              <p:pRg st="4" end="4"/>
                                            </p:txEl>
                                          </p:spTgt>
                                        </p:tgtEl>
                                        <p:attrNameLst>
                                          <p:attrName>r</p:attrName>
                                        </p:attrNameLst>
                                      </p:cBhvr>
                                    </p:animRot>
                                    <p:animRot by="-240000">
                                      <p:cBhvr>
                                        <p:cTn id="99" dur="200" fill="hold">
                                          <p:stCondLst>
                                            <p:cond delay="200"/>
                                          </p:stCondLst>
                                        </p:cTn>
                                        <p:tgtEl>
                                          <p:spTgt spid="3">
                                            <p:txEl>
                                              <p:pRg st="4" end="4"/>
                                            </p:txEl>
                                          </p:spTgt>
                                        </p:tgtEl>
                                        <p:attrNameLst>
                                          <p:attrName>r</p:attrName>
                                        </p:attrNameLst>
                                      </p:cBhvr>
                                    </p:animRot>
                                    <p:animRot by="240000">
                                      <p:cBhvr>
                                        <p:cTn id="100" dur="200" fill="hold">
                                          <p:stCondLst>
                                            <p:cond delay="400"/>
                                          </p:stCondLst>
                                        </p:cTn>
                                        <p:tgtEl>
                                          <p:spTgt spid="3">
                                            <p:txEl>
                                              <p:pRg st="4" end="4"/>
                                            </p:txEl>
                                          </p:spTgt>
                                        </p:tgtEl>
                                        <p:attrNameLst>
                                          <p:attrName>r</p:attrName>
                                        </p:attrNameLst>
                                      </p:cBhvr>
                                    </p:animRot>
                                    <p:animRot by="-240000">
                                      <p:cBhvr>
                                        <p:cTn id="101" dur="200" fill="hold">
                                          <p:stCondLst>
                                            <p:cond delay="600"/>
                                          </p:stCondLst>
                                        </p:cTn>
                                        <p:tgtEl>
                                          <p:spTgt spid="3">
                                            <p:txEl>
                                              <p:pRg st="4" end="4"/>
                                            </p:txEl>
                                          </p:spTgt>
                                        </p:tgtEl>
                                        <p:attrNameLst>
                                          <p:attrName>r</p:attrName>
                                        </p:attrNameLst>
                                      </p:cBhvr>
                                    </p:animRot>
                                    <p:animRot by="120000">
                                      <p:cBhvr>
                                        <p:cTn id="102" dur="200" fill="hold">
                                          <p:stCondLst>
                                            <p:cond delay="800"/>
                                          </p:stCondLst>
                                        </p:cTn>
                                        <p:tgtEl>
                                          <p:spTgt spid="3">
                                            <p:txEl>
                                              <p:pRg st="4" end="4"/>
                                            </p:txEl>
                                          </p:spTgt>
                                        </p:tgtEl>
                                        <p:attrNameLst>
                                          <p:attrName>r</p:attrName>
                                        </p:attrNameLst>
                                      </p:cBhvr>
                                    </p:animRot>
                                  </p:childTnLst>
                                </p:cTn>
                              </p:par>
                              <p:par>
                                <p:cTn id="103" presetID="32" presetClass="emph" presetSubtype="0" fill="hold" grpId="1" nodeType="withEffect">
                                  <p:stCondLst>
                                    <p:cond delay="0"/>
                                  </p:stCondLst>
                                  <p:iterate type="lt">
                                    <p:tmPct val="0"/>
                                  </p:iterate>
                                  <p:childTnLst>
                                    <p:animRot by="120000">
                                      <p:cBhvr>
                                        <p:cTn id="104" dur="100" fill="hold">
                                          <p:stCondLst>
                                            <p:cond delay="0"/>
                                          </p:stCondLst>
                                        </p:cTn>
                                        <p:tgtEl>
                                          <p:spTgt spid="3">
                                            <p:txEl>
                                              <p:pRg st="5" end="5"/>
                                            </p:txEl>
                                          </p:spTgt>
                                        </p:tgtEl>
                                        <p:attrNameLst>
                                          <p:attrName>r</p:attrName>
                                        </p:attrNameLst>
                                      </p:cBhvr>
                                    </p:animRot>
                                    <p:animRot by="-240000">
                                      <p:cBhvr>
                                        <p:cTn id="105" dur="200" fill="hold">
                                          <p:stCondLst>
                                            <p:cond delay="200"/>
                                          </p:stCondLst>
                                        </p:cTn>
                                        <p:tgtEl>
                                          <p:spTgt spid="3">
                                            <p:txEl>
                                              <p:pRg st="5" end="5"/>
                                            </p:txEl>
                                          </p:spTgt>
                                        </p:tgtEl>
                                        <p:attrNameLst>
                                          <p:attrName>r</p:attrName>
                                        </p:attrNameLst>
                                      </p:cBhvr>
                                    </p:animRot>
                                    <p:animRot by="240000">
                                      <p:cBhvr>
                                        <p:cTn id="106" dur="200" fill="hold">
                                          <p:stCondLst>
                                            <p:cond delay="400"/>
                                          </p:stCondLst>
                                        </p:cTn>
                                        <p:tgtEl>
                                          <p:spTgt spid="3">
                                            <p:txEl>
                                              <p:pRg st="5" end="5"/>
                                            </p:txEl>
                                          </p:spTgt>
                                        </p:tgtEl>
                                        <p:attrNameLst>
                                          <p:attrName>r</p:attrName>
                                        </p:attrNameLst>
                                      </p:cBhvr>
                                    </p:animRot>
                                    <p:animRot by="-240000">
                                      <p:cBhvr>
                                        <p:cTn id="107" dur="200" fill="hold">
                                          <p:stCondLst>
                                            <p:cond delay="600"/>
                                          </p:stCondLst>
                                        </p:cTn>
                                        <p:tgtEl>
                                          <p:spTgt spid="3">
                                            <p:txEl>
                                              <p:pRg st="5" end="5"/>
                                            </p:txEl>
                                          </p:spTgt>
                                        </p:tgtEl>
                                        <p:attrNameLst>
                                          <p:attrName>r</p:attrName>
                                        </p:attrNameLst>
                                      </p:cBhvr>
                                    </p:animRot>
                                    <p:animRot by="120000">
                                      <p:cBhvr>
                                        <p:cTn id="108" dur="200" fill="hold">
                                          <p:stCondLst>
                                            <p:cond delay="800"/>
                                          </p:stCondLst>
                                        </p:cTn>
                                        <p:tgtEl>
                                          <p:spTgt spid="3">
                                            <p:txEl>
                                              <p:pRg st="5" end="5"/>
                                            </p:txEl>
                                          </p:spTgt>
                                        </p:tgtEl>
                                        <p:attrNameLst>
                                          <p:attrName>r</p:attrName>
                                        </p:attrNameLst>
                                      </p:cBhvr>
                                    </p:animRot>
                                  </p:childTnLst>
                                </p:cTn>
                              </p:par>
                              <p:par>
                                <p:cTn id="109" presetID="32" presetClass="emph" presetSubtype="0" fill="hold" grpId="1" nodeType="withEffect">
                                  <p:stCondLst>
                                    <p:cond delay="0"/>
                                  </p:stCondLst>
                                  <p:iterate type="lt">
                                    <p:tmPct val="0"/>
                                  </p:iterate>
                                  <p:childTnLst>
                                    <p:animRot by="120000">
                                      <p:cBhvr>
                                        <p:cTn id="110" dur="100" fill="hold">
                                          <p:stCondLst>
                                            <p:cond delay="0"/>
                                          </p:stCondLst>
                                        </p:cTn>
                                        <p:tgtEl>
                                          <p:spTgt spid="3">
                                            <p:txEl>
                                              <p:pRg st="6" end="6"/>
                                            </p:txEl>
                                          </p:spTgt>
                                        </p:tgtEl>
                                        <p:attrNameLst>
                                          <p:attrName>r</p:attrName>
                                        </p:attrNameLst>
                                      </p:cBhvr>
                                    </p:animRot>
                                    <p:animRot by="-240000">
                                      <p:cBhvr>
                                        <p:cTn id="111" dur="200" fill="hold">
                                          <p:stCondLst>
                                            <p:cond delay="200"/>
                                          </p:stCondLst>
                                        </p:cTn>
                                        <p:tgtEl>
                                          <p:spTgt spid="3">
                                            <p:txEl>
                                              <p:pRg st="6" end="6"/>
                                            </p:txEl>
                                          </p:spTgt>
                                        </p:tgtEl>
                                        <p:attrNameLst>
                                          <p:attrName>r</p:attrName>
                                        </p:attrNameLst>
                                      </p:cBhvr>
                                    </p:animRot>
                                    <p:animRot by="240000">
                                      <p:cBhvr>
                                        <p:cTn id="112" dur="200" fill="hold">
                                          <p:stCondLst>
                                            <p:cond delay="400"/>
                                          </p:stCondLst>
                                        </p:cTn>
                                        <p:tgtEl>
                                          <p:spTgt spid="3">
                                            <p:txEl>
                                              <p:pRg st="6" end="6"/>
                                            </p:txEl>
                                          </p:spTgt>
                                        </p:tgtEl>
                                        <p:attrNameLst>
                                          <p:attrName>r</p:attrName>
                                        </p:attrNameLst>
                                      </p:cBhvr>
                                    </p:animRot>
                                    <p:animRot by="-240000">
                                      <p:cBhvr>
                                        <p:cTn id="113" dur="200" fill="hold">
                                          <p:stCondLst>
                                            <p:cond delay="600"/>
                                          </p:stCondLst>
                                        </p:cTn>
                                        <p:tgtEl>
                                          <p:spTgt spid="3">
                                            <p:txEl>
                                              <p:pRg st="6" end="6"/>
                                            </p:txEl>
                                          </p:spTgt>
                                        </p:tgtEl>
                                        <p:attrNameLst>
                                          <p:attrName>r</p:attrName>
                                        </p:attrNameLst>
                                      </p:cBhvr>
                                    </p:animRot>
                                    <p:animRot by="120000">
                                      <p:cBhvr>
                                        <p:cTn id="114" dur="200" fill="hold">
                                          <p:stCondLst>
                                            <p:cond delay="800"/>
                                          </p:stCondLst>
                                        </p:cTn>
                                        <p:tgtEl>
                                          <p:spTgt spid="3">
                                            <p:txEl>
                                              <p:pRg st="6" end="6"/>
                                            </p:txEl>
                                          </p:spTgt>
                                        </p:tgtEl>
                                        <p:attrNameLst>
                                          <p:attrName>r</p:attrName>
                                        </p:attrNameLst>
                                      </p:cBhvr>
                                    </p:animRot>
                                  </p:childTnLst>
                                </p:cTn>
                              </p:par>
                              <p:par>
                                <p:cTn id="115" presetID="32" presetClass="emph" presetSubtype="0" fill="hold" grpId="1" nodeType="withEffect">
                                  <p:stCondLst>
                                    <p:cond delay="0"/>
                                  </p:stCondLst>
                                  <p:iterate type="lt">
                                    <p:tmPct val="0"/>
                                  </p:iterate>
                                  <p:childTnLst>
                                    <p:animRot by="120000">
                                      <p:cBhvr>
                                        <p:cTn id="116" dur="100" fill="hold">
                                          <p:stCondLst>
                                            <p:cond delay="0"/>
                                          </p:stCondLst>
                                        </p:cTn>
                                        <p:tgtEl>
                                          <p:spTgt spid="3">
                                            <p:txEl>
                                              <p:pRg st="7" end="7"/>
                                            </p:txEl>
                                          </p:spTgt>
                                        </p:tgtEl>
                                        <p:attrNameLst>
                                          <p:attrName>r</p:attrName>
                                        </p:attrNameLst>
                                      </p:cBhvr>
                                    </p:animRot>
                                    <p:animRot by="-240000">
                                      <p:cBhvr>
                                        <p:cTn id="117" dur="200" fill="hold">
                                          <p:stCondLst>
                                            <p:cond delay="200"/>
                                          </p:stCondLst>
                                        </p:cTn>
                                        <p:tgtEl>
                                          <p:spTgt spid="3">
                                            <p:txEl>
                                              <p:pRg st="7" end="7"/>
                                            </p:txEl>
                                          </p:spTgt>
                                        </p:tgtEl>
                                        <p:attrNameLst>
                                          <p:attrName>r</p:attrName>
                                        </p:attrNameLst>
                                      </p:cBhvr>
                                    </p:animRot>
                                    <p:animRot by="240000">
                                      <p:cBhvr>
                                        <p:cTn id="118" dur="200" fill="hold">
                                          <p:stCondLst>
                                            <p:cond delay="400"/>
                                          </p:stCondLst>
                                        </p:cTn>
                                        <p:tgtEl>
                                          <p:spTgt spid="3">
                                            <p:txEl>
                                              <p:pRg st="7" end="7"/>
                                            </p:txEl>
                                          </p:spTgt>
                                        </p:tgtEl>
                                        <p:attrNameLst>
                                          <p:attrName>r</p:attrName>
                                        </p:attrNameLst>
                                      </p:cBhvr>
                                    </p:animRot>
                                    <p:animRot by="-240000">
                                      <p:cBhvr>
                                        <p:cTn id="119" dur="200" fill="hold">
                                          <p:stCondLst>
                                            <p:cond delay="600"/>
                                          </p:stCondLst>
                                        </p:cTn>
                                        <p:tgtEl>
                                          <p:spTgt spid="3">
                                            <p:txEl>
                                              <p:pRg st="7" end="7"/>
                                            </p:txEl>
                                          </p:spTgt>
                                        </p:tgtEl>
                                        <p:attrNameLst>
                                          <p:attrName>r</p:attrName>
                                        </p:attrNameLst>
                                      </p:cBhvr>
                                    </p:animRot>
                                    <p:animRot by="120000">
                                      <p:cBhvr>
                                        <p:cTn id="120" dur="200" fill="hold">
                                          <p:stCondLst>
                                            <p:cond delay="800"/>
                                          </p:stCondLst>
                                        </p:cTn>
                                        <p:tgtEl>
                                          <p:spTgt spid="3">
                                            <p:txEl>
                                              <p:pRg st="7" end="7"/>
                                            </p:txEl>
                                          </p:spTgt>
                                        </p:tgtEl>
                                        <p:attrNameLst>
                                          <p:attrName>r</p:attrName>
                                        </p:attrNameLst>
                                      </p:cBhvr>
                                    </p:animRot>
                                  </p:childTnLst>
                                </p:cTn>
                              </p:par>
                              <p:par>
                                <p:cTn id="121" presetID="32" presetClass="emph" presetSubtype="0" fill="hold" grpId="1" nodeType="withEffect">
                                  <p:stCondLst>
                                    <p:cond delay="0"/>
                                  </p:stCondLst>
                                  <p:iterate type="lt">
                                    <p:tmPct val="0"/>
                                  </p:iterate>
                                  <p:childTnLst>
                                    <p:animRot by="120000">
                                      <p:cBhvr>
                                        <p:cTn id="122" dur="100" fill="hold">
                                          <p:stCondLst>
                                            <p:cond delay="0"/>
                                          </p:stCondLst>
                                        </p:cTn>
                                        <p:tgtEl>
                                          <p:spTgt spid="3">
                                            <p:txEl>
                                              <p:pRg st="8" end="8"/>
                                            </p:txEl>
                                          </p:spTgt>
                                        </p:tgtEl>
                                        <p:attrNameLst>
                                          <p:attrName>r</p:attrName>
                                        </p:attrNameLst>
                                      </p:cBhvr>
                                    </p:animRot>
                                    <p:animRot by="-240000">
                                      <p:cBhvr>
                                        <p:cTn id="123" dur="200" fill="hold">
                                          <p:stCondLst>
                                            <p:cond delay="200"/>
                                          </p:stCondLst>
                                        </p:cTn>
                                        <p:tgtEl>
                                          <p:spTgt spid="3">
                                            <p:txEl>
                                              <p:pRg st="8" end="8"/>
                                            </p:txEl>
                                          </p:spTgt>
                                        </p:tgtEl>
                                        <p:attrNameLst>
                                          <p:attrName>r</p:attrName>
                                        </p:attrNameLst>
                                      </p:cBhvr>
                                    </p:animRot>
                                    <p:animRot by="240000">
                                      <p:cBhvr>
                                        <p:cTn id="124" dur="200" fill="hold">
                                          <p:stCondLst>
                                            <p:cond delay="400"/>
                                          </p:stCondLst>
                                        </p:cTn>
                                        <p:tgtEl>
                                          <p:spTgt spid="3">
                                            <p:txEl>
                                              <p:pRg st="8" end="8"/>
                                            </p:txEl>
                                          </p:spTgt>
                                        </p:tgtEl>
                                        <p:attrNameLst>
                                          <p:attrName>r</p:attrName>
                                        </p:attrNameLst>
                                      </p:cBhvr>
                                    </p:animRot>
                                    <p:animRot by="-240000">
                                      <p:cBhvr>
                                        <p:cTn id="125" dur="200" fill="hold">
                                          <p:stCondLst>
                                            <p:cond delay="600"/>
                                          </p:stCondLst>
                                        </p:cTn>
                                        <p:tgtEl>
                                          <p:spTgt spid="3">
                                            <p:txEl>
                                              <p:pRg st="8" end="8"/>
                                            </p:txEl>
                                          </p:spTgt>
                                        </p:tgtEl>
                                        <p:attrNameLst>
                                          <p:attrName>r</p:attrName>
                                        </p:attrNameLst>
                                      </p:cBhvr>
                                    </p:animRot>
                                    <p:animRot by="120000">
                                      <p:cBhvr>
                                        <p:cTn id="126" dur="200" fill="hold">
                                          <p:stCondLst>
                                            <p:cond delay="800"/>
                                          </p:stCondLst>
                                        </p:cTn>
                                        <p:tgtEl>
                                          <p:spTgt spid="3">
                                            <p:txEl>
                                              <p:pRg st="8" end="8"/>
                                            </p:txEl>
                                          </p:spTgt>
                                        </p:tgtEl>
                                        <p:attrNameLst>
                                          <p:attrName>r</p:attrName>
                                        </p:attrNameLst>
                                      </p:cBhvr>
                                    </p:animRot>
                                  </p:childTnLst>
                                </p:cTn>
                              </p:par>
                              <p:par>
                                <p:cTn id="127" presetID="32" presetClass="emph" presetSubtype="0" fill="hold" grpId="1" nodeType="withEffect">
                                  <p:stCondLst>
                                    <p:cond delay="0"/>
                                  </p:stCondLst>
                                  <p:iterate type="lt">
                                    <p:tmPct val="0"/>
                                  </p:iterate>
                                  <p:childTnLst>
                                    <p:animRot by="120000">
                                      <p:cBhvr>
                                        <p:cTn id="128" dur="100" fill="hold">
                                          <p:stCondLst>
                                            <p:cond delay="0"/>
                                          </p:stCondLst>
                                        </p:cTn>
                                        <p:tgtEl>
                                          <p:spTgt spid="3">
                                            <p:txEl>
                                              <p:pRg st="9" end="9"/>
                                            </p:txEl>
                                          </p:spTgt>
                                        </p:tgtEl>
                                        <p:attrNameLst>
                                          <p:attrName>r</p:attrName>
                                        </p:attrNameLst>
                                      </p:cBhvr>
                                    </p:animRot>
                                    <p:animRot by="-240000">
                                      <p:cBhvr>
                                        <p:cTn id="129" dur="200" fill="hold">
                                          <p:stCondLst>
                                            <p:cond delay="200"/>
                                          </p:stCondLst>
                                        </p:cTn>
                                        <p:tgtEl>
                                          <p:spTgt spid="3">
                                            <p:txEl>
                                              <p:pRg st="9" end="9"/>
                                            </p:txEl>
                                          </p:spTgt>
                                        </p:tgtEl>
                                        <p:attrNameLst>
                                          <p:attrName>r</p:attrName>
                                        </p:attrNameLst>
                                      </p:cBhvr>
                                    </p:animRot>
                                    <p:animRot by="240000">
                                      <p:cBhvr>
                                        <p:cTn id="130" dur="200" fill="hold">
                                          <p:stCondLst>
                                            <p:cond delay="400"/>
                                          </p:stCondLst>
                                        </p:cTn>
                                        <p:tgtEl>
                                          <p:spTgt spid="3">
                                            <p:txEl>
                                              <p:pRg st="9" end="9"/>
                                            </p:txEl>
                                          </p:spTgt>
                                        </p:tgtEl>
                                        <p:attrNameLst>
                                          <p:attrName>r</p:attrName>
                                        </p:attrNameLst>
                                      </p:cBhvr>
                                    </p:animRot>
                                    <p:animRot by="-240000">
                                      <p:cBhvr>
                                        <p:cTn id="131" dur="200" fill="hold">
                                          <p:stCondLst>
                                            <p:cond delay="600"/>
                                          </p:stCondLst>
                                        </p:cTn>
                                        <p:tgtEl>
                                          <p:spTgt spid="3">
                                            <p:txEl>
                                              <p:pRg st="9" end="9"/>
                                            </p:txEl>
                                          </p:spTgt>
                                        </p:tgtEl>
                                        <p:attrNameLst>
                                          <p:attrName>r</p:attrName>
                                        </p:attrNameLst>
                                      </p:cBhvr>
                                    </p:animRot>
                                    <p:animRot by="120000">
                                      <p:cBhvr>
                                        <p:cTn id="132" dur="200" fill="hold">
                                          <p:stCondLst>
                                            <p:cond delay="800"/>
                                          </p:stCondLst>
                                        </p:cTn>
                                        <p:tgtEl>
                                          <p:spTgt spid="3">
                                            <p:txEl>
                                              <p:pRg st="9" end="9"/>
                                            </p:txEl>
                                          </p:spTgt>
                                        </p:tgtEl>
                                        <p:attrNameLst>
                                          <p:attrName>r</p:attrName>
                                        </p:attrNameLst>
                                      </p:cBhvr>
                                    </p:animRot>
                                  </p:childTnLst>
                                </p:cTn>
                              </p:par>
                              <p:par>
                                <p:cTn id="133" presetID="32" presetClass="emph" presetSubtype="0" fill="hold" grpId="1" nodeType="withEffect">
                                  <p:stCondLst>
                                    <p:cond delay="0"/>
                                  </p:stCondLst>
                                  <p:iterate type="lt">
                                    <p:tmPct val="0"/>
                                  </p:iterate>
                                  <p:childTnLst>
                                    <p:animRot by="120000">
                                      <p:cBhvr>
                                        <p:cTn id="134" dur="100" fill="hold">
                                          <p:stCondLst>
                                            <p:cond delay="0"/>
                                          </p:stCondLst>
                                        </p:cTn>
                                        <p:tgtEl>
                                          <p:spTgt spid="3">
                                            <p:txEl>
                                              <p:pRg st="10" end="10"/>
                                            </p:txEl>
                                          </p:spTgt>
                                        </p:tgtEl>
                                        <p:attrNameLst>
                                          <p:attrName>r</p:attrName>
                                        </p:attrNameLst>
                                      </p:cBhvr>
                                    </p:animRot>
                                    <p:animRot by="-240000">
                                      <p:cBhvr>
                                        <p:cTn id="135" dur="200" fill="hold">
                                          <p:stCondLst>
                                            <p:cond delay="200"/>
                                          </p:stCondLst>
                                        </p:cTn>
                                        <p:tgtEl>
                                          <p:spTgt spid="3">
                                            <p:txEl>
                                              <p:pRg st="10" end="10"/>
                                            </p:txEl>
                                          </p:spTgt>
                                        </p:tgtEl>
                                        <p:attrNameLst>
                                          <p:attrName>r</p:attrName>
                                        </p:attrNameLst>
                                      </p:cBhvr>
                                    </p:animRot>
                                    <p:animRot by="240000">
                                      <p:cBhvr>
                                        <p:cTn id="136" dur="200" fill="hold">
                                          <p:stCondLst>
                                            <p:cond delay="400"/>
                                          </p:stCondLst>
                                        </p:cTn>
                                        <p:tgtEl>
                                          <p:spTgt spid="3">
                                            <p:txEl>
                                              <p:pRg st="10" end="10"/>
                                            </p:txEl>
                                          </p:spTgt>
                                        </p:tgtEl>
                                        <p:attrNameLst>
                                          <p:attrName>r</p:attrName>
                                        </p:attrNameLst>
                                      </p:cBhvr>
                                    </p:animRot>
                                    <p:animRot by="-240000">
                                      <p:cBhvr>
                                        <p:cTn id="137" dur="200" fill="hold">
                                          <p:stCondLst>
                                            <p:cond delay="600"/>
                                          </p:stCondLst>
                                        </p:cTn>
                                        <p:tgtEl>
                                          <p:spTgt spid="3">
                                            <p:txEl>
                                              <p:pRg st="10" end="10"/>
                                            </p:txEl>
                                          </p:spTgt>
                                        </p:tgtEl>
                                        <p:attrNameLst>
                                          <p:attrName>r</p:attrName>
                                        </p:attrNameLst>
                                      </p:cBhvr>
                                    </p:animRot>
                                    <p:animRot by="120000">
                                      <p:cBhvr>
                                        <p:cTn id="138" dur="200" fill="hold">
                                          <p:stCondLst>
                                            <p:cond delay="800"/>
                                          </p:stCondLst>
                                        </p:cTn>
                                        <p:tgtEl>
                                          <p:spTgt spid="3">
                                            <p:txEl>
                                              <p:pRg st="10" end="10"/>
                                            </p:txEl>
                                          </p:spTgt>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36" presetClass="emph" presetSubtype="0" fill="hold" grpId="2" nodeType="clickEffect">
                                  <p:stCondLst>
                                    <p:cond delay="0"/>
                                  </p:stCondLst>
                                  <p:iterate type="lt">
                                    <p:tmPct val="10000"/>
                                  </p:iterate>
                                  <p:childTnLst>
                                    <p:animScale>
                                      <p:cBhvr>
                                        <p:cTn id="142" dur="250" autoRev="1" fill="hold">
                                          <p:stCondLst>
                                            <p:cond delay="0"/>
                                          </p:stCondLst>
                                        </p:cTn>
                                        <p:tgtEl>
                                          <p:spTgt spid="3">
                                            <p:txEl>
                                              <p:pRg st="0" end="0"/>
                                            </p:txEl>
                                          </p:spTgt>
                                        </p:tgtEl>
                                      </p:cBhvr>
                                      <p:to x="80000" y="100000"/>
                                    </p:animScale>
                                    <p:anim by="(#ppt_w*0.10)" calcmode="lin" valueType="num">
                                      <p:cBhvr>
                                        <p:cTn id="143" dur="250" autoRev="1" fill="hold">
                                          <p:stCondLst>
                                            <p:cond delay="0"/>
                                          </p:stCondLst>
                                        </p:cTn>
                                        <p:tgtEl>
                                          <p:spTgt spid="3">
                                            <p:txEl>
                                              <p:pRg st="0" end="0"/>
                                            </p:txEl>
                                          </p:spTgt>
                                        </p:tgtEl>
                                        <p:attrNameLst>
                                          <p:attrName>ppt_x</p:attrName>
                                        </p:attrNameLst>
                                      </p:cBhvr>
                                    </p:anim>
                                    <p:anim by="(-#ppt_w*0.10)" calcmode="lin" valueType="num">
                                      <p:cBhvr>
                                        <p:cTn id="144" dur="250" autoRev="1" fill="hold">
                                          <p:stCondLst>
                                            <p:cond delay="0"/>
                                          </p:stCondLst>
                                        </p:cTn>
                                        <p:tgtEl>
                                          <p:spTgt spid="3">
                                            <p:txEl>
                                              <p:pRg st="0" end="0"/>
                                            </p:txEl>
                                          </p:spTgt>
                                        </p:tgtEl>
                                        <p:attrNameLst>
                                          <p:attrName>ppt_y</p:attrName>
                                        </p:attrNameLst>
                                      </p:cBhvr>
                                    </p:anim>
                                    <p:animRot by="-480000">
                                      <p:cBhvr>
                                        <p:cTn id="145" dur="250" autoRev="1" fill="hold">
                                          <p:stCondLst>
                                            <p:cond delay="0"/>
                                          </p:stCondLst>
                                        </p:cTn>
                                        <p:tgtEl>
                                          <p:spTgt spid="3">
                                            <p:txEl>
                                              <p:pRg st="0" end="0"/>
                                            </p:txEl>
                                          </p:spTgt>
                                        </p:tgtEl>
                                        <p:attrNameLst>
                                          <p:attrName>r</p:attrName>
                                        </p:attrNameLst>
                                      </p:cBhvr>
                                    </p:animRot>
                                  </p:childTnLst>
                                </p:cTn>
                              </p:par>
                              <p:par>
                                <p:cTn id="146" presetID="36" presetClass="emph" presetSubtype="0" fill="hold" grpId="2" nodeType="withEffect">
                                  <p:stCondLst>
                                    <p:cond delay="0"/>
                                  </p:stCondLst>
                                  <p:iterate type="lt">
                                    <p:tmPct val="10000"/>
                                  </p:iterate>
                                  <p:childTnLst>
                                    <p:animScale>
                                      <p:cBhvr>
                                        <p:cTn id="147" dur="250" autoRev="1" fill="hold">
                                          <p:stCondLst>
                                            <p:cond delay="0"/>
                                          </p:stCondLst>
                                        </p:cTn>
                                        <p:tgtEl>
                                          <p:spTgt spid="3">
                                            <p:txEl>
                                              <p:pRg st="1" end="1"/>
                                            </p:txEl>
                                          </p:spTgt>
                                        </p:tgtEl>
                                      </p:cBhvr>
                                      <p:to x="80000" y="100000"/>
                                    </p:animScale>
                                    <p:anim by="(#ppt_w*0.10)" calcmode="lin" valueType="num">
                                      <p:cBhvr>
                                        <p:cTn id="148" dur="250" autoRev="1" fill="hold">
                                          <p:stCondLst>
                                            <p:cond delay="0"/>
                                          </p:stCondLst>
                                        </p:cTn>
                                        <p:tgtEl>
                                          <p:spTgt spid="3">
                                            <p:txEl>
                                              <p:pRg st="1" end="1"/>
                                            </p:txEl>
                                          </p:spTgt>
                                        </p:tgtEl>
                                        <p:attrNameLst>
                                          <p:attrName>ppt_x</p:attrName>
                                        </p:attrNameLst>
                                      </p:cBhvr>
                                    </p:anim>
                                    <p:anim by="(-#ppt_w*0.10)" calcmode="lin" valueType="num">
                                      <p:cBhvr>
                                        <p:cTn id="149" dur="250" autoRev="1" fill="hold">
                                          <p:stCondLst>
                                            <p:cond delay="0"/>
                                          </p:stCondLst>
                                        </p:cTn>
                                        <p:tgtEl>
                                          <p:spTgt spid="3">
                                            <p:txEl>
                                              <p:pRg st="1" end="1"/>
                                            </p:txEl>
                                          </p:spTgt>
                                        </p:tgtEl>
                                        <p:attrNameLst>
                                          <p:attrName>ppt_y</p:attrName>
                                        </p:attrNameLst>
                                      </p:cBhvr>
                                    </p:anim>
                                    <p:animRot by="-480000">
                                      <p:cBhvr>
                                        <p:cTn id="150" dur="250" autoRev="1" fill="hold">
                                          <p:stCondLst>
                                            <p:cond delay="0"/>
                                          </p:stCondLst>
                                        </p:cTn>
                                        <p:tgtEl>
                                          <p:spTgt spid="3">
                                            <p:txEl>
                                              <p:pRg st="1" end="1"/>
                                            </p:txEl>
                                          </p:spTgt>
                                        </p:tgtEl>
                                        <p:attrNameLst>
                                          <p:attrName>r</p:attrName>
                                        </p:attrNameLst>
                                      </p:cBhvr>
                                    </p:animRot>
                                  </p:childTnLst>
                                </p:cTn>
                              </p:par>
                              <p:par>
                                <p:cTn id="151" presetID="36" presetClass="emph" presetSubtype="0" fill="hold" grpId="2" nodeType="withEffect">
                                  <p:stCondLst>
                                    <p:cond delay="0"/>
                                  </p:stCondLst>
                                  <p:iterate type="lt">
                                    <p:tmPct val="10000"/>
                                  </p:iterate>
                                  <p:childTnLst>
                                    <p:animScale>
                                      <p:cBhvr>
                                        <p:cTn id="152" dur="250" autoRev="1" fill="hold">
                                          <p:stCondLst>
                                            <p:cond delay="0"/>
                                          </p:stCondLst>
                                        </p:cTn>
                                        <p:tgtEl>
                                          <p:spTgt spid="3">
                                            <p:txEl>
                                              <p:pRg st="2" end="2"/>
                                            </p:txEl>
                                          </p:spTgt>
                                        </p:tgtEl>
                                      </p:cBhvr>
                                      <p:to x="80000" y="100000"/>
                                    </p:animScale>
                                    <p:anim by="(#ppt_w*0.10)" calcmode="lin" valueType="num">
                                      <p:cBhvr>
                                        <p:cTn id="153" dur="250" autoRev="1" fill="hold">
                                          <p:stCondLst>
                                            <p:cond delay="0"/>
                                          </p:stCondLst>
                                        </p:cTn>
                                        <p:tgtEl>
                                          <p:spTgt spid="3">
                                            <p:txEl>
                                              <p:pRg st="2" end="2"/>
                                            </p:txEl>
                                          </p:spTgt>
                                        </p:tgtEl>
                                        <p:attrNameLst>
                                          <p:attrName>ppt_x</p:attrName>
                                        </p:attrNameLst>
                                      </p:cBhvr>
                                    </p:anim>
                                    <p:anim by="(-#ppt_w*0.10)" calcmode="lin" valueType="num">
                                      <p:cBhvr>
                                        <p:cTn id="154" dur="250" autoRev="1" fill="hold">
                                          <p:stCondLst>
                                            <p:cond delay="0"/>
                                          </p:stCondLst>
                                        </p:cTn>
                                        <p:tgtEl>
                                          <p:spTgt spid="3">
                                            <p:txEl>
                                              <p:pRg st="2" end="2"/>
                                            </p:txEl>
                                          </p:spTgt>
                                        </p:tgtEl>
                                        <p:attrNameLst>
                                          <p:attrName>ppt_y</p:attrName>
                                        </p:attrNameLst>
                                      </p:cBhvr>
                                    </p:anim>
                                    <p:animRot by="-480000">
                                      <p:cBhvr>
                                        <p:cTn id="155" dur="250" autoRev="1" fill="hold">
                                          <p:stCondLst>
                                            <p:cond delay="0"/>
                                          </p:stCondLst>
                                        </p:cTn>
                                        <p:tgtEl>
                                          <p:spTgt spid="3">
                                            <p:txEl>
                                              <p:pRg st="2" end="2"/>
                                            </p:txEl>
                                          </p:spTgt>
                                        </p:tgtEl>
                                        <p:attrNameLst>
                                          <p:attrName>r</p:attrName>
                                        </p:attrNameLst>
                                      </p:cBhvr>
                                    </p:animRot>
                                  </p:childTnLst>
                                </p:cTn>
                              </p:par>
                              <p:par>
                                <p:cTn id="156" presetID="36" presetClass="emph" presetSubtype="0" fill="hold" grpId="2" nodeType="withEffect">
                                  <p:stCondLst>
                                    <p:cond delay="0"/>
                                  </p:stCondLst>
                                  <p:iterate type="lt">
                                    <p:tmPct val="10000"/>
                                  </p:iterate>
                                  <p:childTnLst>
                                    <p:animScale>
                                      <p:cBhvr>
                                        <p:cTn id="157" dur="250" autoRev="1" fill="hold">
                                          <p:stCondLst>
                                            <p:cond delay="0"/>
                                          </p:stCondLst>
                                        </p:cTn>
                                        <p:tgtEl>
                                          <p:spTgt spid="3">
                                            <p:txEl>
                                              <p:pRg st="3" end="3"/>
                                            </p:txEl>
                                          </p:spTgt>
                                        </p:tgtEl>
                                      </p:cBhvr>
                                      <p:to x="80000" y="100000"/>
                                    </p:animScale>
                                    <p:anim by="(#ppt_w*0.10)" calcmode="lin" valueType="num">
                                      <p:cBhvr>
                                        <p:cTn id="158" dur="250" autoRev="1" fill="hold">
                                          <p:stCondLst>
                                            <p:cond delay="0"/>
                                          </p:stCondLst>
                                        </p:cTn>
                                        <p:tgtEl>
                                          <p:spTgt spid="3">
                                            <p:txEl>
                                              <p:pRg st="3" end="3"/>
                                            </p:txEl>
                                          </p:spTgt>
                                        </p:tgtEl>
                                        <p:attrNameLst>
                                          <p:attrName>ppt_x</p:attrName>
                                        </p:attrNameLst>
                                      </p:cBhvr>
                                    </p:anim>
                                    <p:anim by="(-#ppt_w*0.10)" calcmode="lin" valueType="num">
                                      <p:cBhvr>
                                        <p:cTn id="159" dur="250" autoRev="1" fill="hold">
                                          <p:stCondLst>
                                            <p:cond delay="0"/>
                                          </p:stCondLst>
                                        </p:cTn>
                                        <p:tgtEl>
                                          <p:spTgt spid="3">
                                            <p:txEl>
                                              <p:pRg st="3" end="3"/>
                                            </p:txEl>
                                          </p:spTgt>
                                        </p:tgtEl>
                                        <p:attrNameLst>
                                          <p:attrName>ppt_y</p:attrName>
                                        </p:attrNameLst>
                                      </p:cBhvr>
                                    </p:anim>
                                    <p:animRot by="-480000">
                                      <p:cBhvr>
                                        <p:cTn id="160" dur="250" autoRev="1" fill="hold">
                                          <p:stCondLst>
                                            <p:cond delay="0"/>
                                          </p:stCondLst>
                                        </p:cTn>
                                        <p:tgtEl>
                                          <p:spTgt spid="3">
                                            <p:txEl>
                                              <p:pRg st="3" end="3"/>
                                            </p:txEl>
                                          </p:spTgt>
                                        </p:tgtEl>
                                        <p:attrNameLst>
                                          <p:attrName>r</p:attrName>
                                        </p:attrNameLst>
                                      </p:cBhvr>
                                    </p:animRot>
                                  </p:childTnLst>
                                </p:cTn>
                              </p:par>
                              <p:par>
                                <p:cTn id="161" presetID="36" presetClass="emph" presetSubtype="0" fill="hold" grpId="2" nodeType="withEffect">
                                  <p:stCondLst>
                                    <p:cond delay="0"/>
                                  </p:stCondLst>
                                  <p:iterate type="lt">
                                    <p:tmPct val="10000"/>
                                  </p:iterate>
                                  <p:childTnLst>
                                    <p:animScale>
                                      <p:cBhvr>
                                        <p:cTn id="162" dur="250" autoRev="1" fill="hold">
                                          <p:stCondLst>
                                            <p:cond delay="0"/>
                                          </p:stCondLst>
                                        </p:cTn>
                                        <p:tgtEl>
                                          <p:spTgt spid="3">
                                            <p:txEl>
                                              <p:pRg st="4" end="4"/>
                                            </p:txEl>
                                          </p:spTgt>
                                        </p:tgtEl>
                                      </p:cBhvr>
                                      <p:to x="80000" y="100000"/>
                                    </p:animScale>
                                    <p:anim by="(#ppt_w*0.10)" calcmode="lin" valueType="num">
                                      <p:cBhvr>
                                        <p:cTn id="163" dur="250" autoRev="1" fill="hold">
                                          <p:stCondLst>
                                            <p:cond delay="0"/>
                                          </p:stCondLst>
                                        </p:cTn>
                                        <p:tgtEl>
                                          <p:spTgt spid="3">
                                            <p:txEl>
                                              <p:pRg st="4" end="4"/>
                                            </p:txEl>
                                          </p:spTgt>
                                        </p:tgtEl>
                                        <p:attrNameLst>
                                          <p:attrName>ppt_x</p:attrName>
                                        </p:attrNameLst>
                                      </p:cBhvr>
                                    </p:anim>
                                    <p:anim by="(-#ppt_w*0.10)" calcmode="lin" valueType="num">
                                      <p:cBhvr>
                                        <p:cTn id="164" dur="250" autoRev="1" fill="hold">
                                          <p:stCondLst>
                                            <p:cond delay="0"/>
                                          </p:stCondLst>
                                        </p:cTn>
                                        <p:tgtEl>
                                          <p:spTgt spid="3">
                                            <p:txEl>
                                              <p:pRg st="4" end="4"/>
                                            </p:txEl>
                                          </p:spTgt>
                                        </p:tgtEl>
                                        <p:attrNameLst>
                                          <p:attrName>ppt_y</p:attrName>
                                        </p:attrNameLst>
                                      </p:cBhvr>
                                    </p:anim>
                                    <p:animRot by="-480000">
                                      <p:cBhvr>
                                        <p:cTn id="165" dur="250" autoRev="1" fill="hold">
                                          <p:stCondLst>
                                            <p:cond delay="0"/>
                                          </p:stCondLst>
                                        </p:cTn>
                                        <p:tgtEl>
                                          <p:spTgt spid="3">
                                            <p:txEl>
                                              <p:pRg st="4" end="4"/>
                                            </p:txEl>
                                          </p:spTgt>
                                        </p:tgtEl>
                                        <p:attrNameLst>
                                          <p:attrName>r</p:attrName>
                                        </p:attrNameLst>
                                      </p:cBhvr>
                                    </p:animRot>
                                  </p:childTnLst>
                                </p:cTn>
                              </p:par>
                              <p:par>
                                <p:cTn id="166" presetID="36" presetClass="emph" presetSubtype="0" fill="hold" grpId="2" nodeType="withEffect">
                                  <p:stCondLst>
                                    <p:cond delay="0"/>
                                  </p:stCondLst>
                                  <p:iterate type="lt">
                                    <p:tmPct val="10000"/>
                                  </p:iterate>
                                  <p:childTnLst>
                                    <p:animScale>
                                      <p:cBhvr>
                                        <p:cTn id="167" dur="250" autoRev="1" fill="hold">
                                          <p:stCondLst>
                                            <p:cond delay="0"/>
                                          </p:stCondLst>
                                        </p:cTn>
                                        <p:tgtEl>
                                          <p:spTgt spid="3">
                                            <p:txEl>
                                              <p:pRg st="5" end="5"/>
                                            </p:txEl>
                                          </p:spTgt>
                                        </p:tgtEl>
                                      </p:cBhvr>
                                      <p:to x="80000" y="100000"/>
                                    </p:animScale>
                                    <p:anim by="(#ppt_w*0.10)" calcmode="lin" valueType="num">
                                      <p:cBhvr>
                                        <p:cTn id="168" dur="250" autoRev="1" fill="hold">
                                          <p:stCondLst>
                                            <p:cond delay="0"/>
                                          </p:stCondLst>
                                        </p:cTn>
                                        <p:tgtEl>
                                          <p:spTgt spid="3">
                                            <p:txEl>
                                              <p:pRg st="5" end="5"/>
                                            </p:txEl>
                                          </p:spTgt>
                                        </p:tgtEl>
                                        <p:attrNameLst>
                                          <p:attrName>ppt_x</p:attrName>
                                        </p:attrNameLst>
                                      </p:cBhvr>
                                    </p:anim>
                                    <p:anim by="(-#ppt_w*0.10)" calcmode="lin" valueType="num">
                                      <p:cBhvr>
                                        <p:cTn id="169" dur="250" autoRev="1" fill="hold">
                                          <p:stCondLst>
                                            <p:cond delay="0"/>
                                          </p:stCondLst>
                                        </p:cTn>
                                        <p:tgtEl>
                                          <p:spTgt spid="3">
                                            <p:txEl>
                                              <p:pRg st="5" end="5"/>
                                            </p:txEl>
                                          </p:spTgt>
                                        </p:tgtEl>
                                        <p:attrNameLst>
                                          <p:attrName>ppt_y</p:attrName>
                                        </p:attrNameLst>
                                      </p:cBhvr>
                                    </p:anim>
                                    <p:animRot by="-480000">
                                      <p:cBhvr>
                                        <p:cTn id="170" dur="250" autoRev="1" fill="hold">
                                          <p:stCondLst>
                                            <p:cond delay="0"/>
                                          </p:stCondLst>
                                        </p:cTn>
                                        <p:tgtEl>
                                          <p:spTgt spid="3">
                                            <p:txEl>
                                              <p:pRg st="5" end="5"/>
                                            </p:txEl>
                                          </p:spTgt>
                                        </p:tgtEl>
                                        <p:attrNameLst>
                                          <p:attrName>r</p:attrName>
                                        </p:attrNameLst>
                                      </p:cBhvr>
                                    </p:animRot>
                                  </p:childTnLst>
                                </p:cTn>
                              </p:par>
                              <p:par>
                                <p:cTn id="171" presetID="36" presetClass="emph" presetSubtype="0" fill="hold" grpId="2" nodeType="withEffect">
                                  <p:stCondLst>
                                    <p:cond delay="0"/>
                                  </p:stCondLst>
                                  <p:iterate type="lt">
                                    <p:tmPct val="10000"/>
                                  </p:iterate>
                                  <p:childTnLst>
                                    <p:animScale>
                                      <p:cBhvr>
                                        <p:cTn id="172" dur="250" autoRev="1" fill="hold">
                                          <p:stCondLst>
                                            <p:cond delay="0"/>
                                          </p:stCondLst>
                                        </p:cTn>
                                        <p:tgtEl>
                                          <p:spTgt spid="3">
                                            <p:txEl>
                                              <p:pRg st="6" end="6"/>
                                            </p:txEl>
                                          </p:spTgt>
                                        </p:tgtEl>
                                      </p:cBhvr>
                                      <p:to x="80000" y="100000"/>
                                    </p:animScale>
                                    <p:anim by="(#ppt_w*0.10)" calcmode="lin" valueType="num">
                                      <p:cBhvr>
                                        <p:cTn id="173" dur="250" autoRev="1" fill="hold">
                                          <p:stCondLst>
                                            <p:cond delay="0"/>
                                          </p:stCondLst>
                                        </p:cTn>
                                        <p:tgtEl>
                                          <p:spTgt spid="3">
                                            <p:txEl>
                                              <p:pRg st="6" end="6"/>
                                            </p:txEl>
                                          </p:spTgt>
                                        </p:tgtEl>
                                        <p:attrNameLst>
                                          <p:attrName>ppt_x</p:attrName>
                                        </p:attrNameLst>
                                      </p:cBhvr>
                                    </p:anim>
                                    <p:anim by="(-#ppt_w*0.10)" calcmode="lin" valueType="num">
                                      <p:cBhvr>
                                        <p:cTn id="174" dur="250" autoRev="1" fill="hold">
                                          <p:stCondLst>
                                            <p:cond delay="0"/>
                                          </p:stCondLst>
                                        </p:cTn>
                                        <p:tgtEl>
                                          <p:spTgt spid="3">
                                            <p:txEl>
                                              <p:pRg st="6" end="6"/>
                                            </p:txEl>
                                          </p:spTgt>
                                        </p:tgtEl>
                                        <p:attrNameLst>
                                          <p:attrName>ppt_y</p:attrName>
                                        </p:attrNameLst>
                                      </p:cBhvr>
                                    </p:anim>
                                    <p:animRot by="-480000">
                                      <p:cBhvr>
                                        <p:cTn id="175" dur="250" autoRev="1" fill="hold">
                                          <p:stCondLst>
                                            <p:cond delay="0"/>
                                          </p:stCondLst>
                                        </p:cTn>
                                        <p:tgtEl>
                                          <p:spTgt spid="3">
                                            <p:txEl>
                                              <p:pRg st="6" end="6"/>
                                            </p:txEl>
                                          </p:spTgt>
                                        </p:tgtEl>
                                        <p:attrNameLst>
                                          <p:attrName>r</p:attrName>
                                        </p:attrNameLst>
                                      </p:cBhvr>
                                    </p:animRot>
                                  </p:childTnLst>
                                </p:cTn>
                              </p:par>
                              <p:par>
                                <p:cTn id="176" presetID="36" presetClass="emph" presetSubtype="0" fill="hold" grpId="2" nodeType="withEffect">
                                  <p:stCondLst>
                                    <p:cond delay="0"/>
                                  </p:stCondLst>
                                  <p:iterate type="lt">
                                    <p:tmPct val="10000"/>
                                  </p:iterate>
                                  <p:childTnLst>
                                    <p:animScale>
                                      <p:cBhvr>
                                        <p:cTn id="177" dur="250" autoRev="1" fill="hold">
                                          <p:stCondLst>
                                            <p:cond delay="0"/>
                                          </p:stCondLst>
                                        </p:cTn>
                                        <p:tgtEl>
                                          <p:spTgt spid="3">
                                            <p:txEl>
                                              <p:pRg st="7" end="7"/>
                                            </p:txEl>
                                          </p:spTgt>
                                        </p:tgtEl>
                                      </p:cBhvr>
                                      <p:to x="80000" y="100000"/>
                                    </p:animScale>
                                    <p:anim by="(#ppt_w*0.10)" calcmode="lin" valueType="num">
                                      <p:cBhvr>
                                        <p:cTn id="178" dur="250" autoRev="1" fill="hold">
                                          <p:stCondLst>
                                            <p:cond delay="0"/>
                                          </p:stCondLst>
                                        </p:cTn>
                                        <p:tgtEl>
                                          <p:spTgt spid="3">
                                            <p:txEl>
                                              <p:pRg st="7" end="7"/>
                                            </p:txEl>
                                          </p:spTgt>
                                        </p:tgtEl>
                                        <p:attrNameLst>
                                          <p:attrName>ppt_x</p:attrName>
                                        </p:attrNameLst>
                                      </p:cBhvr>
                                    </p:anim>
                                    <p:anim by="(-#ppt_w*0.10)" calcmode="lin" valueType="num">
                                      <p:cBhvr>
                                        <p:cTn id="179" dur="250" autoRev="1" fill="hold">
                                          <p:stCondLst>
                                            <p:cond delay="0"/>
                                          </p:stCondLst>
                                        </p:cTn>
                                        <p:tgtEl>
                                          <p:spTgt spid="3">
                                            <p:txEl>
                                              <p:pRg st="7" end="7"/>
                                            </p:txEl>
                                          </p:spTgt>
                                        </p:tgtEl>
                                        <p:attrNameLst>
                                          <p:attrName>ppt_y</p:attrName>
                                        </p:attrNameLst>
                                      </p:cBhvr>
                                    </p:anim>
                                    <p:animRot by="-480000">
                                      <p:cBhvr>
                                        <p:cTn id="180" dur="250" autoRev="1" fill="hold">
                                          <p:stCondLst>
                                            <p:cond delay="0"/>
                                          </p:stCondLst>
                                        </p:cTn>
                                        <p:tgtEl>
                                          <p:spTgt spid="3">
                                            <p:txEl>
                                              <p:pRg st="7" end="7"/>
                                            </p:txEl>
                                          </p:spTgt>
                                        </p:tgtEl>
                                        <p:attrNameLst>
                                          <p:attrName>r</p:attrName>
                                        </p:attrNameLst>
                                      </p:cBhvr>
                                    </p:animRot>
                                  </p:childTnLst>
                                </p:cTn>
                              </p:par>
                              <p:par>
                                <p:cTn id="181" presetID="36" presetClass="emph" presetSubtype="0" fill="hold" grpId="2" nodeType="withEffect">
                                  <p:stCondLst>
                                    <p:cond delay="0"/>
                                  </p:stCondLst>
                                  <p:iterate type="lt">
                                    <p:tmPct val="10000"/>
                                  </p:iterate>
                                  <p:childTnLst>
                                    <p:animScale>
                                      <p:cBhvr>
                                        <p:cTn id="182" dur="250" autoRev="1" fill="hold">
                                          <p:stCondLst>
                                            <p:cond delay="0"/>
                                          </p:stCondLst>
                                        </p:cTn>
                                        <p:tgtEl>
                                          <p:spTgt spid="3">
                                            <p:txEl>
                                              <p:pRg st="8" end="8"/>
                                            </p:txEl>
                                          </p:spTgt>
                                        </p:tgtEl>
                                      </p:cBhvr>
                                      <p:to x="80000" y="100000"/>
                                    </p:animScale>
                                    <p:anim by="(#ppt_w*0.10)" calcmode="lin" valueType="num">
                                      <p:cBhvr>
                                        <p:cTn id="183" dur="250" autoRev="1" fill="hold">
                                          <p:stCondLst>
                                            <p:cond delay="0"/>
                                          </p:stCondLst>
                                        </p:cTn>
                                        <p:tgtEl>
                                          <p:spTgt spid="3">
                                            <p:txEl>
                                              <p:pRg st="8" end="8"/>
                                            </p:txEl>
                                          </p:spTgt>
                                        </p:tgtEl>
                                        <p:attrNameLst>
                                          <p:attrName>ppt_x</p:attrName>
                                        </p:attrNameLst>
                                      </p:cBhvr>
                                    </p:anim>
                                    <p:anim by="(-#ppt_w*0.10)" calcmode="lin" valueType="num">
                                      <p:cBhvr>
                                        <p:cTn id="184" dur="250" autoRev="1" fill="hold">
                                          <p:stCondLst>
                                            <p:cond delay="0"/>
                                          </p:stCondLst>
                                        </p:cTn>
                                        <p:tgtEl>
                                          <p:spTgt spid="3">
                                            <p:txEl>
                                              <p:pRg st="8" end="8"/>
                                            </p:txEl>
                                          </p:spTgt>
                                        </p:tgtEl>
                                        <p:attrNameLst>
                                          <p:attrName>ppt_y</p:attrName>
                                        </p:attrNameLst>
                                      </p:cBhvr>
                                    </p:anim>
                                    <p:animRot by="-480000">
                                      <p:cBhvr>
                                        <p:cTn id="185" dur="250" autoRev="1" fill="hold">
                                          <p:stCondLst>
                                            <p:cond delay="0"/>
                                          </p:stCondLst>
                                        </p:cTn>
                                        <p:tgtEl>
                                          <p:spTgt spid="3">
                                            <p:txEl>
                                              <p:pRg st="8" end="8"/>
                                            </p:txEl>
                                          </p:spTgt>
                                        </p:tgtEl>
                                        <p:attrNameLst>
                                          <p:attrName>r</p:attrName>
                                        </p:attrNameLst>
                                      </p:cBhvr>
                                    </p:animRot>
                                  </p:childTnLst>
                                </p:cTn>
                              </p:par>
                              <p:par>
                                <p:cTn id="186" presetID="36" presetClass="emph" presetSubtype="0" fill="hold" grpId="2" nodeType="withEffect">
                                  <p:stCondLst>
                                    <p:cond delay="0"/>
                                  </p:stCondLst>
                                  <p:iterate type="lt">
                                    <p:tmPct val="10000"/>
                                  </p:iterate>
                                  <p:childTnLst>
                                    <p:animScale>
                                      <p:cBhvr>
                                        <p:cTn id="187" dur="250" autoRev="1" fill="hold">
                                          <p:stCondLst>
                                            <p:cond delay="0"/>
                                          </p:stCondLst>
                                        </p:cTn>
                                        <p:tgtEl>
                                          <p:spTgt spid="3">
                                            <p:txEl>
                                              <p:pRg st="9" end="9"/>
                                            </p:txEl>
                                          </p:spTgt>
                                        </p:tgtEl>
                                      </p:cBhvr>
                                      <p:to x="80000" y="100000"/>
                                    </p:animScale>
                                    <p:anim by="(#ppt_w*0.10)" calcmode="lin" valueType="num">
                                      <p:cBhvr>
                                        <p:cTn id="188" dur="250" autoRev="1" fill="hold">
                                          <p:stCondLst>
                                            <p:cond delay="0"/>
                                          </p:stCondLst>
                                        </p:cTn>
                                        <p:tgtEl>
                                          <p:spTgt spid="3">
                                            <p:txEl>
                                              <p:pRg st="9" end="9"/>
                                            </p:txEl>
                                          </p:spTgt>
                                        </p:tgtEl>
                                        <p:attrNameLst>
                                          <p:attrName>ppt_x</p:attrName>
                                        </p:attrNameLst>
                                      </p:cBhvr>
                                    </p:anim>
                                    <p:anim by="(-#ppt_w*0.10)" calcmode="lin" valueType="num">
                                      <p:cBhvr>
                                        <p:cTn id="189" dur="250" autoRev="1" fill="hold">
                                          <p:stCondLst>
                                            <p:cond delay="0"/>
                                          </p:stCondLst>
                                        </p:cTn>
                                        <p:tgtEl>
                                          <p:spTgt spid="3">
                                            <p:txEl>
                                              <p:pRg st="9" end="9"/>
                                            </p:txEl>
                                          </p:spTgt>
                                        </p:tgtEl>
                                        <p:attrNameLst>
                                          <p:attrName>ppt_y</p:attrName>
                                        </p:attrNameLst>
                                      </p:cBhvr>
                                    </p:anim>
                                    <p:animRot by="-480000">
                                      <p:cBhvr>
                                        <p:cTn id="190" dur="250" autoRev="1" fill="hold">
                                          <p:stCondLst>
                                            <p:cond delay="0"/>
                                          </p:stCondLst>
                                        </p:cTn>
                                        <p:tgtEl>
                                          <p:spTgt spid="3">
                                            <p:txEl>
                                              <p:pRg st="9" end="9"/>
                                            </p:txEl>
                                          </p:spTgt>
                                        </p:tgtEl>
                                        <p:attrNameLst>
                                          <p:attrName>r</p:attrName>
                                        </p:attrNameLst>
                                      </p:cBhvr>
                                    </p:animRot>
                                  </p:childTnLst>
                                </p:cTn>
                              </p:par>
                              <p:par>
                                <p:cTn id="191" presetID="36" presetClass="emph" presetSubtype="0" fill="hold" grpId="2" nodeType="withEffect">
                                  <p:stCondLst>
                                    <p:cond delay="0"/>
                                  </p:stCondLst>
                                  <p:iterate type="lt">
                                    <p:tmPct val="10000"/>
                                  </p:iterate>
                                  <p:childTnLst>
                                    <p:animScale>
                                      <p:cBhvr>
                                        <p:cTn id="192" dur="250" autoRev="1" fill="hold">
                                          <p:stCondLst>
                                            <p:cond delay="0"/>
                                          </p:stCondLst>
                                        </p:cTn>
                                        <p:tgtEl>
                                          <p:spTgt spid="3">
                                            <p:txEl>
                                              <p:pRg st="10" end="10"/>
                                            </p:txEl>
                                          </p:spTgt>
                                        </p:tgtEl>
                                      </p:cBhvr>
                                      <p:to x="80000" y="100000"/>
                                    </p:animScale>
                                    <p:anim by="(#ppt_w*0.10)" calcmode="lin" valueType="num">
                                      <p:cBhvr>
                                        <p:cTn id="193" dur="250" autoRev="1" fill="hold">
                                          <p:stCondLst>
                                            <p:cond delay="0"/>
                                          </p:stCondLst>
                                        </p:cTn>
                                        <p:tgtEl>
                                          <p:spTgt spid="3">
                                            <p:txEl>
                                              <p:pRg st="10" end="10"/>
                                            </p:txEl>
                                          </p:spTgt>
                                        </p:tgtEl>
                                        <p:attrNameLst>
                                          <p:attrName>ppt_x</p:attrName>
                                        </p:attrNameLst>
                                      </p:cBhvr>
                                    </p:anim>
                                    <p:anim by="(-#ppt_w*0.10)" calcmode="lin" valueType="num">
                                      <p:cBhvr>
                                        <p:cTn id="194" dur="250" autoRev="1" fill="hold">
                                          <p:stCondLst>
                                            <p:cond delay="0"/>
                                          </p:stCondLst>
                                        </p:cTn>
                                        <p:tgtEl>
                                          <p:spTgt spid="3">
                                            <p:txEl>
                                              <p:pRg st="10" end="10"/>
                                            </p:txEl>
                                          </p:spTgt>
                                        </p:tgtEl>
                                        <p:attrNameLst>
                                          <p:attrName>ppt_y</p:attrName>
                                        </p:attrNameLst>
                                      </p:cBhvr>
                                    </p:anim>
                                    <p:animRot by="-480000">
                                      <p:cBhvr>
                                        <p:cTn id="195" dur="250" autoRev="1" fill="hold">
                                          <p:stCondLst>
                                            <p:cond delay="0"/>
                                          </p:stCondLst>
                                        </p:cTn>
                                        <p:tgtEl>
                                          <p:spTgt spid="3">
                                            <p:txEl>
                                              <p:pRg st="10" end="10"/>
                                            </p:txEl>
                                          </p:spTgt>
                                        </p:tgtEl>
                                        <p:attrNameLst>
                                          <p:attrName>r</p:attrName>
                                        </p:attrNameLst>
                                      </p:cBhvr>
                                    </p:animRot>
                                  </p:childTnLst>
                                </p:cTn>
                              </p:par>
                            </p:childTnLst>
                          </p:cTn>
                        </p:par>
                      </p:childTnLst>
                    </p:cTn>
                  </p:par>
                  <p:par>
                    <p:cTn id="196" fill="hold">
                      <p:stCondLst>
                        <p:cond delay="indefinite"/>
                      </p:stCondLst>
                      <p:childTnLst>
                        <p:par>
                          <p:cTn id="197" fill="hold">
                            <p:stCondLst>
                              <p:cond delay="0"/>
                            </p:stCondLst>
                            <p:childTnLst>
                              <p:par>
                                <p:cTn id="198" presetID="41" presetClass="exit" presetSubtype="0" fill="hold" grpId="3" nodeType="clickEffect">
                                  <p:stCondLst>
                                    <p:cond delay="0"/>
                                  </p:stCondLst>
                                  <p:iterate type="lt">
                                    <p:tmPct val="10000"/>
                                  </p:iterate>
                                  <p:childTnLst>
                                    <p:anim calcmode="lin" valueType="num">
                                      <p:cBhvr>
                                        <p:cTn id="199" dur="500"/>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0" dur="500"/>
                                        <p:tgtEl>
                                          <p:spTgt spid="3">
                                            <p:txEl>
                                              <p:pRg st="0" end="0"/>
                                            </p:txEl>
                                          </p:spTgt>
                                        </p:tgtEl>
                                        <p:attrNameLst>
                                          <p:attrName>ppt_y</p:attrName>
                                        </p:attrNameLst>
                                      </p:cBhvr>
                                      <p:tavLst>
                                        <p:tav tm="0">
                                          <p:val>
                                            <p:strVal val="ppt_y"/>
                                          </p:val>
                                        </p:tav>
                                        <p:tav tm="100000">
                                          <p:val>
                                            <p:strVal val="ppt_y"/>
                                          </p:val>
                                        </p:tav>
                                      </p:tavLst>
                                    </p:anim>
                                    <p:anim calcmode="lin" valueType="num">
                                      <p:cBhvr>
                                        <p:cTn id="201" dur="500"/>
                                        <p:tgtEl>
                                          <p:spTgt spid="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02" dur="500"/>
                                        <p:tgtEl>
                                          <p:spTgt spid="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03" dur="500" tmFilter="0,0; .5, 0; 1, 1"/>
                                        <p:tgtEl>
                                          <p:spTgt spid="3">
                                            <p:txEl>
                                              <p:pRg st="0" end="0"/>
                                            </p:txEl>
                                          </p:spTgt>
                                        </p:tgtEl>
                                      </p:cBhvr>
                                    </p:animEffect>
                                    <p:set>
                                      <p:cBhvr>
                                        <p:cTn id="204" dur="1" fill="hold">
                                          <p:stCondLst>
                                            <p:cond delay="499"/>
                                          </p:stCondLst>
                                        </p:cTn>
                                        <p:tgtEl>
                                          <p:spTgt spid="3">
                                            <p:txEl>
                                              <p:pRg st="0" end="0"/>
                                            </p:txEl>
                                          </p:spTgt>
                                        </p:tgtEl>
                                        <p:attrNameLst>
                                          <p:attrName>style.visibility</p:attrName>
                                        </p:attrNameLst>
                                      </p:cBhvr>
                                      <p:to>
                                        <p:strVal val="hidden"/>
                                      </p:to>
                                    </p:set>
                                  </p:childTnLst>
                                </p:cTn>
                              </p:par>
                              <p:par>
                                <p:cTn id="205" presetID="41" presetClass="exit" presetSubtype="0" fill="hold" grpId="3" nodeType="withEffect">
                                  <p:stCondLst>
                                    <p:cond delay="0"/>
                                  </p:stCondLst>
                                  <p:iterate type="lt">
                                    <p:tmPct val="10000"/>
                                  </p:iterate>
                                  <p:childTnLst>
                                    <p:anim calcmode="lin" valueType="num">
                                      <p:cBhvr>
                                        <p:cTn id="206" dur="500"/>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7" dur="500"/>
                                        <p:tgtEl>
                                          <p:spTgt spid="3">
                                            <p:txEl>
                                              <p:pRg st="1" end="1"/>
                                            </p:txEl>
                                          </p:spTgt>
                                        </p:tgtEl>
                                        <p:attrNameLst>
                                          <p:attrName>ppt_y</p:attrName>
                                        </p:attrNameLst>
                                      </p:cBhvr>
                                      <p:tavLst>
                                        <p:tav tm="0">
                                          <p:val>
                                            <p:strVal val="ppt_y"/>
                                          </p:val>
                                        </p:tav>
                                        <p:tav tm="100000">
                                          <p:val>
                                            <p:strVal val="ppt_y"/>
                                          </p:val>
                                        </p:tav>
                                      </p:tavLst>
                                    </p:anim>
                                    <p:anim calcmode="lin" valueType="num">
                                      <p:cBhvr>
                                        <p:cTn id="208" dur="500"/>
                                        <p:tgtEl>
                                          <p:spTgt spid="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09" dur="500"/>
                                        <p:tgtEl>
                                          <p:spTgt spid="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10" dur="500" tmFilter="0,0; .5, 0; 1, 1"/>
                                        <p:tgtEl>
                                          <p:spTgt spid="3">
                                            <p:txEl>
                                              <p:pRg st="1" end="1"/>
                                            </p:txEl>
                                          </p:spTgt>
                                        </p:tgtEl>
                                      </p:cBhvr>
                                    </p:animEffect>
                                    <p:set>
                                      <p:cBhvr>
                                        <p:cTn id="211" dur="1" fill="hold">
                                          <p:stCondLst>
                                            <p:cond delay="499"/>
                                          </p:stCondLst>
                                        </p:cTn>
                                        <p:tgtEl>
                                          <p:spTgt spid="3">
                                            <p:txEl>
                                              <p:pRg st="1" end="1"/>
                                            </p:txEl>
                                          </p:spTgt>
                                        </p:tgtEl>
                                        <p:attrNameLst>
                                          <p:attrName>style.visibility</p:attrName>
                                        </p:attrNameLst>
                                      </p:cBhvr>
                                      <p:to>
                                        <p:strVal val="hidden"/>
                                      </p:to>
                                    </p:set>
                                  </p:childTnLst>
                                </p:cTn>
                              </p:par>
                              <p:par>
                                <p:cTn id="212" presetID="41" presetClass="exit" presetSubtype="0" fill="hold" grpId="3" nodeType="withEffect">
                                  <p:stCondLst>
                                    <p:cond delay="0"/>
                                  </p:stCondLst>
                                  <p:iterate type="lt">
                                    <p:tmPct val="10000"/>
                                  </p:iterate>
                                  <p:childTnLst>
                                    <p:anim calcmode="lin" valueType="num">
                                      <p:cBhvr>
                                        <p:cTn id="213" dur="500"/>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4" dur="500"/>
                                        <p:tgtEl>
                                          <p:spTgt spid="3">
                                            <p:txEl>
                                              <p:pRg st="2" end="2"/>
                                            </p:txEl>
                                          </p:spTgt>
                                        </p:tgtEl>
                                        <p:attrNameLst>
                                          <p:attrName>ppt_y</p:attrName>
                                        </p:attrNameLst>
                                      </p:cBhvr>
                                      <p:tavLst>
                                        <p:tav tm="0">
                                          <p:val>
                                            <p:strVal val="ppt_y"/>
                                          </p:val>
                                        </p:tav>
                                        <p:tav tm="100000">
                                          <p:val>
                                            <p:strVal val="ppt_y"/>
                                          </p:val>
                                        </p:tav>
                                      </p:tavLst>
                                    </p:anim>
                                    <p:anim calcmode="lin" valueType="num">
                                      <p:cBhvr>
                                        <p:cTn id="215" dur="500"/>
                                        <p:tgtEl>
                                          <p:spTgt spid="3">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16" dur="500"/>
                                        <p:tgtEl>
                                          <p:spTgt spid="3">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17" dur="500" tmFilter="0,0; .5, 0; 1, 1"/>
                                        <p:tgtEl>
                                          <p:spTgt spid="3">
                                            <p:txEl>
                                              <p:pRg st="2" end="2"/>
                                            </p:txEl>
                                          </p:spTgt>
                                        </p:tgtEl>
                                      </p:cBhvr>
                                    </p:animEffect>
                                    <p:set>
                                      <p:cBhvr>
                                        <p:cTn id="218" dur="1" fill="hold">
                                          <p:stCondLst>
                                            <p:cond delay="499"/>
                                          </p:stCondLst>
                                        </p:cTn>
                                        <p:tgtEl>
                                          <p:spTgt spid="3">
                                            <p:txEl>
                                              <p:pRg st="2" end="2"/>
                                            </p:txEl>
                                          </p:spTgt>
                                        </p:tgtEl>
                                        <p:attrNameLst>
                                          <p:attrName>style.visibility</p:attrName>
                                        </p:attrNameLst>
                                      </p:cBhvr>
                                      <p:to>
                                        <p:strVal val="hidden"/>
                                      </p:to>
                                    </p:set>
                                  </p:childTnLst>
                                </p:cTn>
                              </p:par>
                              <p:par>
                                <p:cTn id="219" presetID="41" presetClass="exit" presetSubtype="0" fill="hold" grpId="3" nodeType="withEffect">
                                  <p:stCondLst>
                                    <p:cond delay="0"/>
                                  </p:stCondLst>
                                  <p:iterate type="lt">
                                    <p:tmPct val="10000"/>
                                  </p:iterate>
                                  <p:childTnLst>
                                    <p:anim calcmode="lin" valueType="num">
                                      <p:cBhvr>
                                        <p:cTn id="220" dur="500"/>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1" dur="500"/>
                                        <p:tgtEl>
                                          <p:spTgt spid="3">
                                            <p:txEl>
                                              <p:pRg st="3" end="3"/>
                                            </p:txEl>
                                          </p:spTgt>
                                        </p:tgtEl>
                                        <p:attrNameLst>
                                          <p:attrName>ppt_y</p:attrName>
                                        </p:attrNameLst>
                                      </p:cBhvr>
                                      <p:tavLst>
                                        <p:tav tm="0">
                                          <p:val>
                                            <p:strVal val="ppt_y"/>
                                          </p:val>
                                        </p:tav>
                                        <p:tav tm="100000">
                                          <p:val>
                                            <p:strVal val="ppt_y"/>
                                          </p:val>
                                        </p:tav>
                                      </p:tavLst>
                                    </p:anim>
                                    <p:anim calcmode="lin" valueType="num">
                                      <p:cBhvr>
                                        <p:cTn id="222" dur="500"/>
                                        <p:tgtEl>
                                          <p:spTgt spid="3">
                                            <p:txEl>
                                              <p:pRg st="3" end="3"/>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23" dur="500"/>
                                        <p:tgtEl>
                                          <p:spTgt spid="3">
                                            <p:txEl>
                                              <p:pRg st="3" end="3"/>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24" dur="500" tmFilter="0,0; .5, 0; 1, 1"/>
                                        <p:tgtEl>
                                          <p:spTgt spid="3">
                                            <p:txEl>
                                              <p:pRg st="3" end="3"/>
                                            </p:txEl>
                                          </p:spTgt>
                                        </p:tgtEl>
                                      </p:cBhvr>
                                    </p:animEffect>
                                    <p:set>
                                      <p:cBhvr>
                                        <p:cTn id="225" dur="1" fill="hold">
                                          <p:stCondLst>
                                            <p:cond delay="499"/>
                                          </p:stCondLst>
                                        </p:cTn>
                                        <p:tgtEl>
                                          <p:spTgt spid="3">
                                            <p:txEl>
                                              <p:pRg st="3" end="3"/>
                                            </p:txEl>
                                          </p:spTgt>
                                        </p:tgtEl>
                                        <p:attrNameLst>
                                          <p:attrName>style.visibility</p:attrName>
                                        </p:attrNameLst>
                                      </p:cBhvr>
                                      <p:to>
                                        <p:strVal val="hidden"/>
                                      </p:to>
                                    </p:set>
                                  </p:childTnLst>
                                </p:cTn>
                              </p:par>
                              <p:par>
                                <p:cTn id="226" presetID="41" presetClass="exit" presetSubtype="0" fill="hold" grpId="3" nodeType="withEffect">
                                  <p:stCondLst>
                                    <p:cond delay="0"/>
                                  </p:stCondLst>
                                  <p:iterate type="lt">
                                    <p:tmPct val="10000"/>
                                  </p:iterate>
                                  <p:childTnLst>
                                    <p:anim calcmode="lin" valueType="num">
                                      <p:cBhvr>
                                        <p:cTn id="227" dur="500"/>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8" dur="500"/>
                                        <p:tgtEl>
                                          <p:spTgt spid="3">
                                            <p:txEl>
                                              <p:pRg st="4" end="4"/>
                                            </p:txEl>
                                          </p:spTgt>
                                        </p:tgtEl>
                                        <p:attrNameLst>
                                          <p:attrName>ppt_y</p:attrName>
                                        </p:attrNameLst>
                                      </p:cBhvr>
                                      <p:tavLst>
                                        <p:tav tm="0">
                                          <p:val>
                                            <p:strVal val="ppt_y"/>
                                          </p:val>
                                        </p:tav>
                                        <p:tav tm="100000">
                                          <p:val>
                                            <p:strVal val="ppt_y"/>
                                          </p:val>
                                        </p:tav>
                                      </p:tavLst>
                                    </p:anim>
                                    <p:anim calcmode="lin" valueType="num">
                                      <p:cBhvr>
                                        <p:cTn id="229" dur="500"/>
                                        <p:tgtEl>
                                          <p:spTgt spid="3">
                                            <p:txEl>
                                              <p:pRg st="4" end="4"/>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30" dur="500"/>
                                        <p:tgtEl>
                                          <p:spTgt spid="3">
                                            <p:txEl>
                                              <p:pRg st="4" end="4"/>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31" dur="500" tmFilter="0,0; .5, 0; 1, 1"/>
                                        <p:tgtEl>
                                          <p:spTgt spid="3">
                                            <p:txEl>
                                              <p:pRg st="4" end="4"/>
                                            </p:txEl>
                                          </p:spTgt>
                                        </p:tgtEl>
                                      </p:cBhvr>
                                    </p:animEffect>
                                    <p:set>
                                      <p:cBhvr>
                                        <p:cTn id="232" dur="1" fill="hold">
                                          <p:stCondLst>
                                            <p:cond delay="499"/>
                                          </p:stCondLst>
                                        </p:cTn>
                                        <p:tgtEl>
                                          <p:spTgt spid="3">
                                            <p:txEl>
                                              <p:pRg st="4" end="4"/>
                                            </p:txEl>
                                          </p:spTgt>
                                        </p:tgtEl>
                                        <p:attrNameLst>
                                          <p:attrName>style.visibility</p:attrName>
                                        </p:attrNameLst>
                                      </p:cBhvr>
                                      <p:to>
                                        <p:strVal val="hidden"/>
                                      </p:to>
                                    </p:set>
                                  </p:childTnLst>
                                </p:cTn>
                              </p:par>
                              <p:par>
                                <p:cTn id="233" presetID="41" presetClass="exit" presetSubtype="0" fill="hold" grpId="3" nodeType="withEffect">
                                  <p:stCondLst>
                                    <p:cond delay="0"/>
                                  </p:stCondLst>
                                  <p:iterate type="lt">
                                    <p:tmPct val="10000"/>
                                  </p:iterate>
                                  <p:childTnLst>
                                    <p:anim calcmode="lin" valueType="num">
                                      <p:cBhvr>
                                        <p:cTn id="234" dur="500"/>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5" dur="500"/>
                                        <p:tgtEl>
                                          <p:spTgt spid="3">
                                            <p:txEl>
                                              <p:pRg st="5" end="5"/>
                                            </p:txEl>
                                          </p:spTgt>
                                        </p:tgtEl>
                                        <p:attrNameLst>
                                          <p:attrName>ppt_y</p:attrName>
                                        </p:attrNameLst>
                                      </p:cBhvr>
                                      <p:tavLst>
                                        <p:tav tm="0">
                                          <p:val>
                                            <p:strVal val="ppt_y"/>
                                          </p:val>
                                        </p:tav>
                                        <p:tav tm="100000">
                                          <p:val>
                                            <p:strVal val="ppt_y"/>
                                          </p:val>
                                        </p:tav>
                                      </p:tavLst>
                                    </p:anim>
                                    <p:anim calcmode="lin" valueType="num">
                                      <p:cBhvr>
                                        <p:cTn id="236" dur="500"/>
                                        <p:tgtEl>
                                          <p:spTgt spid="3">
                                            <p:txEl>
                                              <p:pRg st="5" end="5"/>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37" dur="500"/>
                                        <p:tgtEl>
                                          <p:spTgt spid="3">
                                            <p:txEl>
                                              <p:pRg st="5" end="5"/>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38" dur="500" tmFilter="0,0; .5, 0; 1, 1"/>
                                        <p:tgtEl>
                                          <p:spTgt spid="3">
                                            <p:txEl>
                                              <p:pRg st="5" end="5"/>
                                            </p:txEl>
                                          </p:spTgt>
                                        </p:tgtEl>
                                      </p:cBhvr>
                                    </p:animEffect>
                                    <p:set>
                                      <p:cBhvr>
                                        <p:cTn id="239" dur="1" fill="hold">
                                          <p:stCondLst>
                                            <p:cond delay="499"/>
                                          </p:stCondLst>
                                        </p:cTn>
                                        <p:tgtEl>
                                          <p:spTgt spid="3">
                                            <p:txEl>
                                              <p:pRg st="5" end="5"/>
                                            </p:txEl>
                                          </p:spTgt>
                                        </p:tgtEl>
                                        <p:attrNameLst>
                                          <p:attrName>style.visibility</p:attrName>
                                        </p:attrNameLst>
                                      </p:cBhvr>
                                      <p:to>
                                        <p:strVal val="hidden"/>
                                      </p:to>
                                    </p:set>
                                  </p:childTnLst>
                                </p:cTn>
                              </p:par>
                              <p:par>
                                <p:cTn id="240" presetID="41" presetClass="exit" presetSubtype="0" fill="hold" grpId="3" nodeType="withEffect">
                                  <p:stCondLst>
                                    <p:cond delay="0"/>
                                  </p:stCondLst>
                                  <p:iterate type="lt">
                                    <p:tmPct val="10000"/>
                                  </p:iterate>
                                  <p:childTnLst>
                                    <p:anim calcmode="lin" valueType="num">
                                      <p:cBhvr>
                                        <p:cTn id="241" dur="500"/>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2" dur="500"/>
                                        <p:tgtEl>
                                          <p:spTgt spid="3">
                                            <p:txEl>
                                              <p:pRg st="6" end="6"/>
                                            </p:txEl>
                                          </p:spTgt>
                                        </p:tgtEl>
                                        <p:attrNameLst>
                                          <p:attrName>ppt_y</p:attrName>
                                        </p:attrNameLst>
                                      </p:cBhvr>
                                      <p:tavLst>
                                        <p:tav tm="0">
                                          <p:val>
                                            <p:strVal val="ppt_y"/>
                                          </p:val>
                                        </p:tav>
                                        <p:tav tm="100000">
                                          <p:val>
                                            <p:strVal val="ppt_y"/>
                                          </p:val>
                                        </p:tav>
                                      </p:tavLst>
                                    </p:anim>
                                    <p:anim calcmode="lin" valueType="num">
                                      <p:cBhvr>
                                        <p:cTn id="243" dur="500"/>
                                        <p:tgtEl>
                                          <p:spTgt spid="3">
                                            <p:txEl>
                                              <p:pRg st="6" end="6"/>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44" dur="500"/>
                                        <p:tgtEl>
                                          <p:spTgt spid="3">
                                            <p:txEl>
                                              <p:pRg st="6" end="6"/>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45" dur="500" tmFilter="0,0; .5, 0; 1, 1"/>
                                        <p:tgtEl>
                                          <p:spTgt spid="3">
                                            <p:txEl>
                                              <p:pRg st="6" end="6"/>
                                            </p:txEl>
                                          </p:spTgt>
                                        </p:tgtEl>
                                      </p:cBhvr>
                                    </p:animEffect>
                                    <p:set>
                                      <p:cBhvr>
                                        <p:cTn id="246" dur="1" fill="hold">
                                          <p:stCondLst>
                                            <p:cond delay="499"/>
                                          </p:stCondLst>
                                        </p:cTn>
                                        <p:tgtEl>
                                          <p:spTgt spid="3">
                                            <p:txEl>
                                              <p:pRg st="6" end="6"/>
                                            </p:txEl>
                                          </p:spTgt>
                                        </p:tgtEl>
                                        <p:attrNameLst>
                                          <p:attrName>style.visibility</p:attrName>
                                        </p:attrNameLst>
                                      </p:cBhvr>
                                      <p:to>
                                        <p:strVal val="hidden"/>
                                      </p:to>
                                    </p:set>
                                  </p:childTnLst>
                                </p:cTn>
                              </p:par>
                              <p:par>
                                <p:cTn id="247" presetID="41" presetClass="exit" presetSubtype="0" fill="hold" grpId="3" nodeType="withEffect">
                                  <p:stCondLst>
                                    <p:cond delay="0"/>
                                  </p:stCondLst>
                                  <p:iterate type="lt">
                                    <p:tmPct val="10000"/>
                                  </p:iterate>
                                  <p:childTnLst>
                                    <p:anim calcmode="lin" valueType="num">
                                      <p:cBhvr>
                                        <p:cTn id="248" dur="500"/>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9" dur="500"/>
                                        <p:tgtEl>
                                          <p:spTgt spid="3">
                                            <p:txEl>
                                              <p:pRg st="7" end="7"/>
                                            </p:txEl>
                                          </p:spTgt>
                                        </p:tgtEl>
                                        <p:attrNameLst>
                                          <p:attrName>ppt_y</p:attrName>
                                        </p:attrNameLst>
                                      </p:cBhvr>
                                      <p:tavLst>
                                        <p:tav tm="0">
                                          <p:val>
                                            <p:strVal val="ppt_y"/>
                                          </p:val>
                                        </p:tav>
                                        <p:tav tm="100000">
                                          <p:val>
                                            <p:strVal val="ppt_y"/>
                                          </p:val>
                                        </p:tav>
                                      </p:tavLst>
                                    </p:anim>
                                    <p:anim calcmode="lin" valueType="num">
                                      <p:cBhvr>
                                        <p:cTn id="250" dur="500"/>
                                        <p:tgtEl>
                                          <p:spTgt spid="3">
                                            <p:txEl>
                                              <p:pRg st="7" end="7"/>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51" dur="500"/>
                                        <p:tgtEl>
                                          <p:spTgt spid="3">
                                            <p:txEl>
                                              <p:pRg st="7" end="7"/>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52" dur="500" tmFilter="0,0; .5, 0; 1, 1"/>
                                        <p:tgtEl>
                                          <p:spTgt spid="3">
                                            <p:txEl>
                                              <p:pRg st="7" end="7"/>
                                            </p:txEl>
                                          </p:spTgt>
                                        </p:tgtEl>
                                      </p:cBhvr>
                                    </p:animEffect>
                                    <p:set>
                                      <p:cBhvr>
                                        <p:cTn id="253" dur="1" fill="hold">
                                          <p:stCondLst>
                                            <p:cond delay="499"/>
                                          </p:stCondLst>
                                        </p:cTn>
                                        <p:tgtEl>
                                          <p:spTgt spid="3">
                                            <p:txEl>
                                              <p:pRg st="7" end="7"/>
                                            </p:txEl>
                                          </p:spTgt>
                                        </p:tgtEl>
                                        <p:attrNameLst>
                                          <p:attrName>style.visibility</p:attrName>
                                        </p:attrNameLst>
                                      </p:cBhvr>
                                      <p:to>
                                        <p:strVal val="hidden"/>
                                      </p:to>
                                    </p:set>
                                  </p:childTnLst>
                                </p:cTn>
                              </p:par>
                              <p:par>
                                <p:cTn id="254" presetID="41" presetClass="exit" presetSubtype="0" fill="hold" grpId="3" nodeType="withEffect">
                                  <p:stCondLst>
                                    <p:cond delay="0"/>
                                  </p:stCondLst>
                                  <p:iterate type="lt">
                                    <p:tmPct val="10000"/>
                                  </p:iterate>
                                  <p:childTnLst>
                                    <p:anim calcmode="lin" valueType="num">
                                      <p:cBhvr>
                                        <p:cTn id="255" dur="500"/>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6" dur="500"/>
                                        <p:tgtEl>
                                          <p:spTgt spid="3">
                                            <p:txEl>
                                              <p:pRg st="8" end="8"/>
                                            </p:txEl>
                                          </p:spTgt>
                                        </p:tgtEl>
                                        <p:attrNameLst>
                                          <p:attrName>ppt_y</p:attrName>
                                        </p:attrNameLst>
                                      </p:cBhvr>
                                      <p:tavLst>
                                        <p:tav tm="0">
                                          <p:val>
                                            <p:strVal val="ppt_y"/>
                                          </p:val>
                                        </p:tav>
                                        <p:tav tm="100000">
                                          <p:val>
                                            <p:strVal val="ppt_y"/>
                                          </p:val>
                                        </p:tav>
                                      </p:tavLst>
                                    </p:anim>
                                    <p:anim calcmode="lin" valueType="num">
                                      <p:cBhvr>
                                        <p:cTn id="257" dur="500"/>
                                        <p:tgtEl>
                                          <p:spTgt spid="3">
                                            <p:txEl>
                                              <p:pRg st="8" end="8"/>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58" dur="500"/>
                                        <p:tgtEl>
                                          <p:spTgt spid="3">
                                            <p:txEl>
                                              <p:pRg st="8" end="8"/>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59" dur="500" tmFilter="0,0; .5, 0; 1, 1"/>
                                        <p:tgtEl>
                                          <p:spTgt spid="3">
                                            <p:txEl>
                                              <p:pRg st="8" end="8"/>
                                            </p:txEl>
                                          </p:spTgt>
                                        </p:tgtEl>
                                      </p:cBhvr>
                                    </p:animEffect>
                                    <p:set>
                                      <p:cBhvr>
                                        <p:cTn id="260" dur="1" fill="hold">
                                          <p:stCondLst>
                                            <p:cond delay="499"/>
                                          </p:stCondLst>
                                        </p:cTn>
                                        <p:tgtEl>
                                          <p:spTgt spid="3">
                                            <p:txEl>
                                              <p:pRg st="8" end="8"/>
                                            </p:txEl>
                                          </p:spTgt>
                                        </p:tgtEl>
                                        <p:attrNameLst>
                                          <p:attrName>style.visibility</p:attrName>
                                        </p:attrNameLst>
                                      </p:cBhvr>
                                      <p:to>
                                        <p:strVal val="hidden"/>
                                      </p:to>
                                    </p:set>
                                  </p:childTnLst>
                                </p:cTn>
                              </p:par>
                              <p:par>
                                <p:cTn id="261" presetID="41" presetClass="exit" presetSubtype="0" fill="hold" grpId="3" nodeType="withEffect">
                                  <p:stCondLst>
                                    <p:cond delay="0"/>
                                  </p:stCondLst>
                                  <p:iterate type="lt">
                                    <p:tmPct val="10000"/>
                                  </p:iterate>
                                  <p:childTnLst>
                                    <p:anim calcmode="lin" valueType="num">
                                      <p:cBhvr>
                                        <p:cTn id="262" dur="500"/>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3" dur="500"/>
                                        <p:tgtEl>
                                          <p:spTgt spid="3">
                                            <p:txEl>
                                              <p:pRg st="9" end="9"/>
                                            </p:txEl>
                                          </p:spTgt>
                                        </p:tgtEl>
                                        <p:attrNameLst>
                                          <p:attrName>ppt_y</p:attrName>
                                        </p:attrNameLst>
                                      </p:cBhvr>
                                      <p:tavLst>
                                        <p:tav tm="0">
                                          <p:val>
                                            <p:strVal val="ppt_y"/>
                                          </p:val>
                                        </p:tav>
                                        <p:tav tm="100000">
                                          <p:val>
                                            <p:strVal val="ppt_y"/>
                                          </p:val>
                                        </p:tav>
                                      </p:tavLst>
                                    </p:anim>
                                    <p:anim calcmode="lin" valueType="num">
                                      <p:cBhvr>
                                        <p:cTn id="264" dur="500"/>
                                        <p:tgtEl>
                                          <p:spTgt spid="3">
                                            <p:txEl>
                                              <p:pRg st="9" end="9"/>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65" dur="500"/>
                                        <p:tgtEl>
                                          <p:spTgt spid="3">
                                            <p:txEl>
                                              <p:pRg st="9" end="9"/>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66" dur="500" tmFilter="0,0; .5, 0; 1, 1"/>
                                        <p:tgtEl>
                                          <p:spTgt spid="3">
                                            <p:txEl>
                                              <p:pRg st="9" end="9"/>
                                            </p:txEl>
                                          </p:spTgt>
                                        </p:tgtEl>
                                      </p:cBhvr>
                                    </p:animEffect>
                                    <p:set>
                                      <p:cBhvr>
                                        <p:cTn id="267" dur="1" fill="hold">
                                          <p:stCondLst>
                                            <p:cond delay="499"/>
                                          </p:stCondLst>
                                        </p:cTn>
                                        <p:tgtEl>
                                          <p:spTgt spid="3">
                                            <p:txEl>
                                              <p:pRg st="9" end="9"/>
                                            </p:txEl>
                                          </p:spTgt>
                                        </p:tgtEl>
                                        <p:attrNameLst>
                                          <p:attrName>style.visibility</p:attrName>
                                        </p:attrNameLst>
                                      </p:cBhvr>
                                      <p:to>
                                        <p:strVal val="hidden"/>
                                      </p:to>
                                    </p:set>
                                  </p:childTnLst>
                                </p:cTn>
                              </p:par>
                              <p:par>
                                <p:cTn id="268" presetID="41" presetClass="exit" presetSubtype="0" fill="hold" grpId="3" nodeType="withEffect">
                                  <p:stCondLst>
                                    <p:cond delay="0"/>
                                  </p:stCondLst>
                                  <p:iterate type="lt">
                                    <p:tmPct val="10000"/>
                                  </p:iterate>
                                  <p:childTnLst>
                                    <p:anim calcmode="lin" valueType="num">
                                      <p:cBhvr>
                                        <p:cTn id="269" dur="500"/>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0" dur="500"/>
                                        <p:tgtEl>
                                          <p:spTgt spid="3">
                                            <p:txEl>
                                              <p:pRg st="10" end="10"/>
                                            </p:txEl>
                                          </p:spTgt>
                                        </p:tgtEl>
                                        <p:attrNameLst>
                                          <p:attrName>ppt_y</p:attrName>
                                        </p:attrNameLst>
                                      </p:cBhvr>
                                      <p:tavLst>
                                        <p:tav tm="0">
                                          <p:val>
                                            <p:strVal val="ppt_y"/>
                                          </p:val>
                                        </p:tav>
                                        <p:tav tm="100000">
                                          <p:val>
                                            <p:strVal val="ppt_y"/>
                                          </p:val>
                                        </p:tav>
                                      </p:tavLst>
                                    </p:anim>
                                    <p:anim calcmode="lin" valueType="num">
                                      <p:cBhvr>
                                        <p:cTn id="271" dur="500"/>
                                        <p:tgtEl>
                                          <p:spTgt spid="3">
                                            <p:txEl>
                                              <p:pRg st="10" end="1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72" dur="500"/>
                                        <p:tgtEl>
                                          <p:spTgt spid="3">
                                            <p:txEl>
                                              <p:pRg st="10" end="1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73" dur="500" tmFilter="0,0; .5, 0; 1, 1"/>
                                        <p:tgtEl>
                                          <p:spTgt spid="3">
                                            <p:txEl>
                                              <p:pRg st="10" end="10"/>
                                            </p:txEl>
                                          </p:spTgt>
                                        </p:tgtEl>
                                      </p:cBhvr>
                                    </p:animEffect>
                                    <p:set>
                                      <p:cBhvr>
                                        <p:cTn id="274"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b="1" dirty="0" smtClean="0"/>
          </a:p>
          <a:p>
            <a:endParaRPr lang="fr-FR" dirty="0" smtClean="0"/>
          </a:p>
          <a:p>
            <a:endParaRPr lang="fr-FR" b="1" dirty="0"/>
          </a:p>
        </p:txBody>
      </p:sp>
      <p:graphicFrame>
        <p:nvGraphicFramePr>
          <p:cNvPr id="4" name="Objet 3"/>
          <p:cNvGraphicFramePr>
            <a:graphicFrameLocks noChangeAspect="1"/>
          </p:cNvGraphicFramePr>
          <p:nvPr>
            <p:extLst>
              <p:ext uri="{D42A27DB-BD31-4B8C-83A1-F6EECF244321}">
                <p14:modId xmlns:p14="http://schemas.microsoft.com/office/powerpoint/2010/main" val="1590857422"/>
              </p:ext>
            </p:extLst>
          </p:nvPr>
        </p:nvGraphicFramePr>
        <p:xfrm>
          <a:off x="1212476" y="2732113"/>
          <a:ext cx="5753100" cy="2540000"/>
        </p:xfrm>
        <a:graphic>
          <a:graphicData uri="http://schemas.openxmlformats.org/presentationml/2006/ole">
            <mc:AlternateContent xmlns:mc="http://schemas.openxmlformats.org/markup-compatibility/2006">
              <mc:Choice xmlns:v="urn:schemas-microsoft-com:vml" Requires="v">
                <p:oleObj spid="_x0000_s15387" name="Document" r:id="rId3" imgW="5753100" imgH="2540000" progId="Word.Document.12">
                  <p:embed/>
                </p:oleObj>
              </mc:Choice>
              <mc:Fallback>
                <p:oleObj name="Document" r:id="rId3" imgW="5753100" imgH="2540000" progId="Word.Document.12">
                  <p:embed/>
                  <p:pic>
                    <p:nvPicPr>
                      <p:cNvPr id="0" name=""/>
                      <p:cNvPicPr/>
                      <p:nvPr/>
                    </p:nvPicPr>
                    <p:blipFill>
                      <a:blip r:embed="rId4"/>
                      <a:stretch>
                        <a:fillRect/>
                      </a:stretch>
                    </p:blipFill>
                    <p:spPr>
                      <a:xfrm>
                        <a:off x="1212476" y="2732113"/>
                        <a:ext cx="5753100" cy="2540000"/>
                      </a:xfrm>
                      <a:prstGeom prst="rect">
                        <a:avLst/>
                      </a:prstGeom>
                    </p:spPr>
                  </p:pic>
                </p:oleObj>
              </mc:Fallback>
            </mc:AlternateContent>
          </a:graphicData>
        </a:graphic>
      </p:graphicFrame>
      <p:sp>
        <p:nvSpPr>
          <p:cNvPr id="7" name="ZoneTexte 6"/>
          <p:cNvSpPr txBox="1"/>
          <p:nvPr/>
        </p:nvSpPr>
        <p:spPr>
          <a:xfrm>
            <a:off x="449165" y="6273269"/>
            <a:ext cx="184666" cy="646331"/>
          </a:xfrm>
          <a:prstGeom prst="rect">
            <a:avLst/>
          </a:prstGeom>
          <a:noFill/>
        </p:spPr>
        <p:txBody>
          <a:bodyPr wrap="none" rtlCol="0">
            <a:spAutoFit/>
          </a:bodyPr>
          <a:lstStyle/>
          <a:p>
            <a:endParaRPr lang="fr-FR" dirty="0"/>
          </a:p>
          <a:p>
            <a:endParaRPr lang="fr-FR" dirty="0"/>
          </a:p>
        </p:txBody>
      </p:sp>
      <p:graphicFrame>
        <p:nvGraphicFramePr>
          <p:cNvPr id="9" name="Objet 8"/>
          <p:cNvGraphicFramePr>
            <a:graphicFrameLocks noChangeAspect="1"/>
          </p:cNvGraphicFramePr>
          <p:nvPr>
            <p:extLst>
              <p:ext uri="{D42A27DB-BD31-4B8C-83A1-F6EECF244321}">
                <p14:modId xmlns:p14="http://schemas.microsoft.com/office/powerpoint/2010/main" val="588983885"/>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15388" name="Document" r:id="rId5" imgW="5753100" imgH="1320800" progId="Word.Document.12">
                  <p:embed/>
                </p:oleObj>
              </mc:Choice>
              <mc:Fallback>
                <p:oleObj name="Document" r:id="rId5" imgW="5753100" imgH="1320800" progId="Word.Document.12">
                  <p:embed/>
                  <p:pic>
                    <p:nvPicPr>
                      <p:cNvPr id="0" name=""/>
                      <p:cNvPicPr/>
                      <p:nvPr/>
                    </p:nvPicPr>
                    <p:blipFill>
                      <a:blip r:embed="rId6"/>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31433055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normAutofit fontScale="47500" lnSpcReduction="20000"/>
          </a:bodyPr>
          <a:lstStyle/>
          <a:p>
            <a:r>
              <a:rPr lang="fr-FR" sz="2200" dirty="0"/>
              <a:t>JADDO. Je sais que t’aimes pas donner des conseils médicaux, mais… | Juste </a:t>
            </a:r>
            <a:r>
              <a:rPr lang="fr-FR" sz="2200" dirty="0" err="1" smtClean="0"/>
              <a:t>aprèsdresseuse</a:t>
            </a:r>
            <a:r>
              <a:rPr lang="fr-FR" sz="2200" dirty="0" smtClean="0"/>
              <a:t> </a:t>
            </a:r>
            <a:r>
              <a:rPr lang="fr-FR" sz="2200" dirty="0"/>
              <a:t>d’ours [Internet]. [cité 27 </a:t>
            </a:r>
            <a:r>
              <a:rPr lang="fr-FR" sz="2200" dirty="0" err="1"/>
              <a:t>nov</a:t>
            </a:r>
            <a:r>
              <a:rPr lang="fr-FR" sz="2200" dirty="0"/>
              <a:t> 2013]. Disponible sur : http://</a:t>
            </a:r>
            <a:r>
              <a:rPr lang="fr-FR" sz="2200" dirty="0" err="1"/>
              <a:t>www.jaddo.fr</a:t>
            </a:r>
            <a:r>
              <a:rPr lang="fr-FR" sz="2200" dirty="0"/>
              <a:t>/2011/04/10/je-sais-que-</a:t>
            </a:r>
            <a:r>
              <a:rPr lang="fr-FR" sz="2200" dirty="0" err="1"/>
              <a:t>taimes</a:t>
            </a:r>
            <a:r>
              <a:rPr lang="fr-FR" sz="2200" dirty="0"/>
              <a:t>-</a:t>
            </a:r>
            <a:r>
              <a:rPr lang="fr-FR" sz="2200" dirty="0" err="1"/>
              <a:t>pasdonnerdesconseilsmedicaux</a:t>
            </a:r>
            <a:r>
              <a:rPr lang="fr-FR" sz="2200" dirty="0"/>
              <a:t>-mais/</a:t>
            </a:r>
          </a:p>
          <a:p>
            <a:r>
              <a:rPr lang="fr-FR" sz="2200" dirty="0"/>
              <a:t>Définitions : relation - Dictionnaire de français Larousse [Internet]. [cité 5 </a:t>
            </a:r>
            <a:r>
              <a:rPr lang="fr-FR" sz="2200" dirty="0" err="1"/>
              <a:t>déc</a:t>
            </a:r>
            <a:r>
              <a:rPr lang="fr-FR" sz="2200" dirty="0"/>
              <a:t> 2014]</a:t>
            </a:r>
            <a:r>
              <a:rPr lang="fr-FR" sz="2200" dirty="0" smtClean="0"/>
              <a:t>.Disponible </a:t>
            </a:r>
            <a:r>
              <a:rPr lang="fr-FR" sz="2200" dirty="0"/>
              <a:t>sur: http://</a:t>
            </a:r>
            <a:r>
              <a:rPr lang="fr-FR" sz="2200" dirty="0" err="1"/>
              <a:t>www.larousse.fr</a:t>
            </a:r>
            <a:r>
              <a:rPr lang="fr-FR" sz="2200" dirty="0"/>
              <a:t>/dictionnaires/</a:t>
            </a:r>
            <a:r>
              <a:rPr lang="fr-FR" sz="2200" dirty="0" err="1"/>
              <a:t>francais</a:t>
            </a:r>
            <a:r>
              <a:rPr lang="fr-FR" sz="2200" dirty="0"/>
              <a:t>/relation/67844</a:t>
            </a:r>
          </a:p>
          <a:p>
            <a:r>
              <a:rPr lang="fr-FR" sz="2200" dirty="0"/>
              <a:t>Balint M, </a:t>
            </a:r>
            <a:r>
              <a:rPr lang="fr-FR" sz="2200" dirty="0" err="1"/>
              <a:t>Valabrega</a:t>
            </a:r>
            <a:r>
              <a:rPr lang="fr-FR" sz="2200" dirty="0"/>
              <a:t> J-P. Le Médecin, son malade et la maladie: 3e. </a:t>
            </a:r>
            <a:r>
              <a:rPr lang="fr-FR" sz="2200" dirty="0" err="1" smtClean="0"/>
              <a:t>Paris:Payot</a:t>
            </a:r>
            <a:r>
              <a:rPr lang="fr-FR" sz="2200" dirty="0"/>
              <a:t>; 2003. 418 p.</a:t>
            </a:r>
          </a:p>
          <a:p>
            <a:r>
              <a:rPr lang="fr-FR" sz="2200" dirty="0" err="1"/>
              <a:t>Mailhot</a:t>
            </a:r>
            <a:r>
              <a:rPr lang="fr-FR" sz="2200" dirty="0"/>
              <a:t> M. </a:t>
            </a:r>
            <a:r>
              <a:rPr lang="fr-FR" sz="2200" dirty="0" err="1"/>
              <a:t>Caring</a:t>
            </a:r>
            <a:r>
              <a:rPr lang="fr-FR" sz="2200" dirty="0"/>
              <a:t> for </a:t>
            </a:r>
            <a:r>
              <a:rPr lang="fr-FR" sz="2200" dirty="0" err="1"/>
              <a:t>our</a:t>
            </a:r>
            <a:r>
              <a:rPr lang="fr-FR" sz="2200" dirty="0"/>
              <a:t> </a:t>
            </a:r>
            <a:r>
              <a:rPr lang="fr-FR" sz="2200" dirty="0" err="1"/>
              <a:t>own</a:t>
            </a:r>
            <a:r>
              <a:rPr lang="fr-FR" sz="2200" dirty="0"/>
              <a:t> </a:t>
            </a:r>
            <a:r>
              <a:rPr lang="fr-FR" sz="2200" dirty="0" err="1"/>
              <a:t>families</a:t>
            </a:r>
            <a:r>
              <a:rPr lang="fr-FR" sz="2200" dirty="0"/>
              <a:t>. Can Fam </a:t>
            </a:r>
            <a:r>
              <a:rPr lang="fr-FR" sz="2200" dirty="0" err="1"/>
              <a:t>Physician</a:t>
            </a:r>
            <a:r>
              <a:rPr lang="fr-FR" sz="2200" dirty="0"/>
              <a:t> </a:t>
            </a:r>
            <a:r>
              <a:rPr lang="fr-FR" sz="2200" dirty="0" err="1"/>
              <a:t>M.decin</a:t>
            </a:r>
            <a:r>
              <a:rPr lang="fr-FR" sz="2200" dirty="0"/>
              <a:t> Fam Can. </a:t>
            </a:r>
            <a:r>
              <a:rPr lang="fr-FR" sz="2200" dirty="0" smtClean="0"/>
              <a:t>Mars 2002;48</a:t>
            </a:r>
            <a:r>
              <a:rPr lang="fr-FR" sz="2200" dirty="0"/>
              <a:t>:546‑7, 550‑2</a:t>
            </a:r>
            <a:r>
              <a:rPr lang="fr-FR" sz="2200" dirty="0" smtClean="0"/>
              <a:t>.</a:t>
            </a:r>
          </a:p>
          <a:p>
            <a:r>
              <a:rPr lang="fr-FR" sz="2200" dirty="0"/>
              <a:t>La Puma J, </a:t>
            </a:r>
            <a:r>
              <a:rPr lang="fr-FR" sz="2200" dirty="0" err="1"/>
              <a:t>Stocking</a:t>
            </a:r>
            <a:r>
              <a:rPr lang="fr-FR" sz="2200" dirty="0"/>
              <a:t> CB, La Voie D, Darling CA. </a:t>
            </a:r>
            <a:r>
              <a:rPr lang="fr-FR" sz="2200" dirty="0" err="1"/>
              <a:t>When</a:t>
            </a:r>
            <a:r>
              <a:rPr lang="fr-FR" sz="2200" dirty="0"/>
              <a:t> </a:t>
            </a:r>
            <a:r>
              <a:rPr lang="fr-FR" sz="2200" dirty="0" err="1"/>
              <a:t>physicians</a:t>
            </a:r>
            <a:r>
              <a:rPr lang="fr-FR" sz="2200" dirty="0"/>
              <a:t> </a:t>
            </a:r>
            <a:r>
              <a:rPr lang="fr-FR" sz="2200" dirty="0" err="1"/>
              <a:t>treat</a:t>
            </a:r>
            <a:r>
              <a:rPr lang="fr-FR" sz="2200" dirty="0"/>
              <a:t> </a:t>
            </a:r>
            <a:r>
              <a:rPr lang="fr-FR" sz="2200" dirty="0" err="1"/>
              <a:t>members</a:t>
            </a:r>
            <a:r>
              <a:rPr lang="fr-FR" sz="2200" dirty="0"/>
              <a:t> of </a:t>
            </a:r>
            <a:r>
              <a:rPr lang="fr-FR" sz="2200" dirty="0" err="1" smtClean="0"/>
              <a:t>their</a:t>
            </a:r>
            <a:r>
              <a:rPr lang="fr-FR" sz="2200" dirty="0"/>
              <a:t> </a:t>
            </a:r>
            <a:r>
              <a:rPr lang="fr-FR" sz="2200" dirty="0" err="1" smtClean="0"/>
              <a:t>own</a:t>
            </a:r>
            <a:r>
              <a:rPr lang="fr-FR" sz="2200" dirty="0" smtClean="0"/>
              <a:t> </a:t>
            </a:r>
            <a:r>
              <a:rPr lang="fr-FR" sz="2200" dirty="0" err="1"/>
              <a:t>families</a:t>
            </a:r>
            <a:r>
              <a:rPr lang="fr-FR" sz="2200" dirty="0"/>
              <a:t>. Practices in a </a:t>
            </a:r>
            <a:r>
              <a:rPr lang="fr-FR" sz="2200" dirty="0" err="1"/>
              <a:t>community</a:t>
            </a:r>
            <a:r>
              <a:rPr lang="fr-FR" sz="2200" dirty="0"/>
              <a:t> </a:t>
            </a:r>
            <a:r>
              <a:rPr lang="fr-FR" sz="2200" dirty="0" err="1"/>
              <a:t>hospital</a:t>
            </a:r>
            <a:r>
              <a:rPr lang="fr-FR" sz="2200" dirty="0"/>
              <a:t>. N </a:t>
            </a:r>
            <a:r>
              <a:rPr lang="fr-FR" sz="2200" dirty="0" err="1"/>
              <a:t>Engl</a:t>
            </a:r>
            <a:r>
              <a:rPr lang="fr-FR" sz="2200" dirty="0"/>
              <a:t> J Med. 31 </a:t>
            </a:r>
            <a:r>
              <a:rPr lang="fr-FR" sz="2200" dirty="0" err="1" smtClean="0"/>
              <a:t>oct</a:t>
            </a:r>
            <a:r>
              <a:rPr lang="fr-FR" sz="2200" dirty="0"/>
              <a:t> </a:t>
            </a:r>
            <a:r>
              <a:rPr lang="fr-FR" sz="2200" dirty="0" smtClean="0"/>
              <a:t>1991;325</a:t>
            </a:r>
            <a:r>
              <a:rPr lang="fr-FR" sz="2200" dirty="0"/>
              <a:t>(18):1290‑4.</a:t>
            </a:r>
          </a:p>
          <a:p>
            <a:r>
              <a:rPr lang="fr-FR" sz="2200" dirty="0" err="1"/>
              <a:t>Fromme</a:t>
            </a:r>
            <a:r>
              <a:rPr lang="fr-FR" sz="2200" dirty="0"/>
              <a:t> EK, </a:t>
            </a:r>
            <a:r>
              <a:rPr lang="fr-FR" sz="2200" dirty="0" err="1"/>
              <a:t>Farber</a:t>
            </a:r>
            <a:r>
              <a:rPr lang="fr-FR" sz="2200" dirty="0"/>
              <a:t> NJ, </a:t>
            </a:r>
            <a:r>
              <a:rPr lang="fr-FR" sz="2200" dirty="0" err="1"/>
              <a:t>Babbott</a:t>
            </a:r>
            <a:r>
              <a:rPr lang="fr-FR" sz="2200" dirty="0"/>
              <a:t> SF, </a:t>
            </a:r>
            <a:r>
              <a:rPr lang="fr-FR" sz="2200" dirty="0" err="1"/>
              <a:t>Pickett</a:t>
            </a:r>
            <a:r>
              <a:rPr lang="fr-FR" sz="2200" dirty="0"/>
              <a:t> ME, </a:t>
            </a:r>
            <a:r>
              <a:rPr lang="fr-FR" sz="2200" dirty="0" err="1"/>
              <a:t>Beasley</a:t>
            </a:r>
            <a:r>
              <a:rPr lang="fr-FR" sz="2200" dirty="0"/>
              <a:t> BW. </a:t>
            </a:r>
            <a:r>
              <a:rPr lang="fr-FR" sz="2200" dirty="0" err="1"/>
              <a:t>What</a:t>
            </a:r>
            <a:r>
              <a:rPr lang="fr-FR" sz="2200" dirty="0"/>
              <a:t> do </a:t>
            </a:r>
            <a:r>
              <a:rPr lang="fr-FR" sz="2200" dirty="0" err="1"/>
              <a:t>you</a:t>
            </a:r>
            <a:r>
              <a:rPr lang="fr-FR" sz="2200" dirty="0"/>
              <a:t> do </a:t>
            </a:r>
            <a:r>
              <a:rPr lang="fr-FR" sz="2200" dirty="0" err="1"/>
              <a:t>when</a:t>
            </a:r>
            <a:r>
              <a:rPr lang="fr-FR" sz="2200" dirty="0"/>
              <a:t> </a:t>
            </a:r>
            <a:r>
              <a:rPr lang="fr-FR" sz="2200" dirty="0" err="1"/>
              <a:t>your</a:t>
            </a:r>
            <a:r>
              <a:rPr lang="fr-FR" sz="2200" dirty="0"/>
              <a:t> </a:t>
            </a:r>
            <a:r>
              <a:rPr lang="fr-FR" sz="2200" dirty="0" err="1"/>
              <a:t>loved</a:t>
            </a:r>
            <a:r>
              <a:rPr lang="fr-FR" sz="2200" dirty="0"/>
              <a:t> one </a:t>
            </a:r>
            <a:r>
              <a:rPr lang="fr-FR" sz="2200" dirty="0" err="1"/>
              <a:t>is</a:t>
            </a:r>
            <a:r>
              <a:rPr lang="fr-FR" sz="2200" dirty="0"/>
              <a:t> </a:t>
            </a:r>
            <a:r>
              <a:rPr lang="fr-FR" sz="2200" dirty="0" err="1"/>
              <a:t>ill</a:t>
            </a:r>
            <a:r>
              <a:rPr lang="fr-FR" sz="2200" dirty="0"/>
              <a:t>? The line </a:t>
            </a:r>
            <a:r>
              <a:rPr lang="fr-FR" sz="2200" dirty="0" err="1"/>
              <a:t>between</a:t>
            </a:r>
            <a:r>
              <a:rPr lang="fr-FR" sz="2200" dirty="0"/>
              <a:t> </a:t>
            </a:r>
            <a:r>
              <a:rPr lang="fr-FR" sz="2200" dirty="0" err="1"/>
              <a:t>physician</a:t>
            </a:r>
            <a:r>
              <a:rPr lang="fr-FR" sz="2200" dirty="0"/>
              <a:t> and </a:t>
            </a:r>
            <a:r>
              <a:rPr lang="fr-FR" sz="2200" dirty="0" err="1"/>
              <a:t>family</a:t>
            </a:r>
            <a:r>
              <a:rPr lang="fr-FR" sz="2200" dirty="0"/>
              <a:t> </a:t>
            </a:r>
            <a:r>
              <a:rPr lang="fr-FR" sz="2200" dirty="0" err="1"/>
              <a:t>member</a:t>
            </a:r>
            <a:r>
              <a:rPr lang="fr-FR" sz="2200" dirty="0"/>
              <a:t>. Ann </a:t>
            </a:r>
            <a:r>
              <a:rPr lang="fr-FR" sz="2200" dirty="0" err="1"/>
              <a:t>Intern</a:t>
            </a:r>
            <a:r>
              <a:rPr lang="fr-FR" sz="2200" dirty="0"/>
              <a:t> Med. 2 d.c2008;149(11):825‑31</a:t>
            </a:r>
            <a:r>
              <a:rPr lang="fr-FR" sz="2200" dirty="0" smtClean="0"/>
              <a:t>.</a:t>
            </a:r>
            <a:endParaRPr lang="fr-FR" sz="2200" dirty="0"/>
          </a:p>
          <a:p>
            <a:r>
              <a:rPr lang="fr-FR" dirty="0" err="1"/>
              <a:t>Percival</a:t>
            </a:r>
            <a:r>
              <a:rPr lang="fr-FR" dirty="0"/>
              <a:t> </a:t>
            </a:r>
            <a:r>
              <a:rPr lang="fr-FR" dirty="0" err="1"/>
              <a:t>T</a:t>
            </a:r>
            <a:r>
              <a:rPr lang="fr-FR" dirty="0"/>
              <a:t>. Medical </a:t>
            </a:r>
            <a:r>
              <a:rPr lang="fr-FR" dirty="0" err="1"/>
              <a:t>Ethics</a:t>
            </a:r>
            <a:r>
              <a:rPr lang="fr-FR" dirty="0"/>
              <a:t>: Or, a Code of Institutes and </a:t>
            </a:r>
            <a:r>
              <a:rPr lang="fr-FR" dirty="0" err="1"/>
              <a:t>Precepts</a:t>
            </a:r>
            <a:r>
              <a:rPr lang="fr-FR" dirty="0"/>
              <a:t>, </a:t>
            </a:r>
            <a:r>
              <a:rPr lang="fr-FR" dirty="0" err="1"/>
              <a:t>Adapted</a:t>
            </a:r>
            <a:r>
              <a:rPr lang="fr-FR" dirty="0"/>
              <a:t> to the Professional </a:t>
            </a:r>
            <a:r>
              <a:rPr lang="fr-FR" dirty="0" err="1"/>
              <a:t>Conduct</a:t>
            </a:r>
            <a:r>
              <a:rPr lang="fr-FR" dirty="0"/>
              <a:t> of Physicians and Surgeons : to </a:t>
            </a:r>
            <a:r>
              <a:rPr lang="fr-FR" dirty="0" err="1"/>
              <a:t>which</a:t>
            </a:r>
            <a:r>
              <a:rPr lang="fr-FR" dirty="0"/>
              <a:t> </a:t>
            </a:r>
            <a:r>
              <a:rPr lang="fr-FR" dirty="0" err="1"/>
              <a:t>is</a:t>
            </a:r>
            <a:r>
              <a:rPr lang="fr-FR" dirty="0"/>
              <a:t> </a:t>
            </a:r>
            <a:r>
              <a:rPr lang="fr-FR" dirty="0" err="1"/>
              <a:t>Added</a:t>
            </a:r>
            <a:r>
              <a:rPr lang="fr-FR" dirty="0"/>
              <a:t> an </a:t>
            </a:r>
            <a:r>
              <a:rPr lang="fr-FR" dirty="0" err="1"/>
              <a:t>Appendix</a:t>
            </a:r>
            <a:r>
              <a:rPr lang="fr-FR" dirty="0"/>
              <a:t> ;</a:t>
            </a:r>
            <a:r>
              <a:rPr lang="fr-FR" dirty="0" err="1"/>
              <a:t>Containing</a:t>
            </a:r>
            <a:r>
              <a:rPr lang="fr-FR" dirty="0"/>
              <a:t> a </a:t>
            </a:r>
            <a:r>
              <a:rPr lang="fr-FR" dirty="0" err="1"/>
              <a:t>Discourse</a:t>
            </a:r>
            <a:r>
              <a:rPr lang="fr-FR" dirty="0"/>
              <a:t> on </a:t>
            </a:r>
            <a:r>
              <a:rPr lang="fr-FR" dirty="0" err="1"/>
              <a:t>Hospital</a:t>
            </a:r>
            <a:r>
              <a:rPr lang="fr-FR" dirty="0"/>
              <a:t> </a:t>
            </a:r>
            <a:r>
              <a:rPr lang="fr-FR" dirty="0" err="1"/>
              <a:t>Duties</a:t>
            </a:r>
            <a:r>
              <a:rPr lang="fr-FR" dirty="0"/>
              <a:t> ; </a:t>
            </a:r>
            <a:r>
              <a:rPr lang="fr-FR" dirty="0" err="1"/>
              <a:t>Also</a:t>
            </a:r>
            <a:r>
              <a:rPr lang="fr-FR" dirty="0"/>
              <a:t> Notes and Illustrations. S. Russell;1803. 268 p.</a:t>
            </a:r>
          </a:p>
          <a:p>
            <a:endParaRPr lang="fr-FR" dirty="0"/>
          </a:p>
        </p:txBody>
      </p:sp>
    </p:spTree>
    <p:extLst>
      <p:ext uri="{BB962C8B-B14F-4D97-AF65-F5344CB8AC3E}">
        <p14:creationId xmlns:p14="http://schemas.microsoft.com/office/powerpoint/2010/main" val="7394591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chiffres</a:t>
            </a:r>
            <a:endParaRPr lang="fr-FR" dirty="0"/>
          </a:p>
        </p:txBody>
      </p:sp>
      <p:sp>
        <p:nvSpPr>
          <p:cNvPr id="3" name="Espace réservé du contenu 2"/>
          <p:cNvSpPr>
            <a:spLocks noGrp="1"/>
          </p:cNvSpPr>
          <p:nvPr>
            <p:ph idx="1"/>
          </p:nvPr>
        </p:nvSpPr>
        <p:spPr>
          <a:xfrm>
            <a:off x="457199" y="2209800"/>
            <a:ext cx="7519358" cy="3916363"/>
          </a:xfrm>
        </p:spPr>
        <p:txBody>
          <a:bodyPr>
            <a:normAutofit lnSpcReduction="10000"/>
          </a:bodyPr>
          <a:lstStyle/>
          <a:p>
            <a:r>
              <a:rPr lang="fr-FR" sz="2400" dirty="0" smtClean="0"/>
              <a:t>48-75% des médecins concernés</a:t>
            </a:r>
          </a:p>
          <a:p>
            <a:r>
              <a:rPr lang="fr-FR" sz="2400" dirty="0" smtClean="0"/>
              <a:t>Ages et sexe des médecins, lieu d’installation ?</a:t>
            </a:r>
          </a:p>
          <a:p>
            <a:r>
              <a:rPr lang="fr-FR" sz="2400" dirty="0" smtClean="0"/>
              <a:t>Enfants ++</a:t>
            </a:r>
          </a:p>
          <a:p>
            <a:r>
              <a:rPr lang="fr-FR" sz="2400" dirty="0" smtClean="0"/>
              <a:t>Médicaments prescrits : ATB, antihistaminiques</a:t>
            </a:r>
            <a:r>
              <a:rPr lang="fr-FR" sz="2400" dirty="0"/>
              <a:t>, </a:t>
            </a:r>
            <a:r>
              <a:rPr lang="fr-FR" sz="2400" dirty="0" smtClean="0"/>
              <a:t>AINS, Antidépresseurs, hypnotiques, CO</a:t>
            </a:r>
          </a:p>
          <a:p>
            <a:r>
              <a:rPr lang="fr-FR" sz="2400" dirty="0" smtClean="0"/>
              <a:t>Pourquoi? tradition </a:t>
            </a:r>
            <a:r>
              <a:rPr lang="fr-FR" sz="2400" dirty="0"/>
              <a:t>familiale</a:t>
            </a:r>
            <a:r>
              <a:rPr lang="fr-FR" sz="2400" dirty="0" smtClean="0"/>
              <a:t>, </a:t>
            </a:r>
            <a:r>
              <a:rPr lang="fr-FR" sz="2400" dirty="0"/>
              <a:t>amour ou amitié</a:t>
            </a:r>
            <a:r>
              <a:rPr lang="fr-FR" sz="2400" dirty="0" smtClean="0"/>
              <a:t>, désir (ou besoin) </a:t>
            </a:r>
            <a:r>
              <a:rPr lang="fr-FR" sz="2400" dirty="0"/>
              <a:t>d’aider ou d’être </a:t>
            </a:r>
            <a:r>
              <a:rPr lang="fr-FR" sz="2400" dirty="0" smtClean="0"/>
              <a:t>disponible, commodité, curiosité</a:t>
            </a:r>
            <a:r>
              <a:rPr lang="fr-FR" sz="2400" dirty="0"/>
              <a:t>, </a:t>
            </a:r>
            <a:r>
              <a:rPr lang="fr-FR" sz="2400" dirty="0" smtClean="0"/>
              <a:t>devoir, pression</a:t>
            </a:r>
            <a:endParaRPr lang="fr-FR" sz="2400" dirty="0"/>
          </a:p>
        </p:txBody>
      </p:sp>
      <p:graphicFrame>
        <p:nvGraphicFramePr>
          <p:cNvPr id="5" name="Objet 4"/>
          <p:cNvGraphicFramePr>
            <a:graphicFrameLocks noChangeAspect="1"/>
          </p:cNvGraphicFramePr>
          <p:nvPr>
            <p:extLst>
              <p:ext uri="{D42A27DB-BD31-4B8C-83A1-F6EECF244321}">
                <p14:modId xmlns:p14="http://schemas.microsoft.com/office/powerpoint/2010/main" val="12978699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2067"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1989956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47500" lnSpcReduction="20000"/>
          </a:bodyPr>
          <a:lstStyle/>
          <a:p>
            <a:r>
              <a:rPr lang="fr-FR" dirty="0" smtClean="0"/>
              <a:t>Code de la santé publique - Article R4127-7. Code de la santé publique.</a:t>
            </a:r>
          </a:p>
          <a:p>
            <a:r>
              <a:rPr lang="fr-FR" dirty="0" smtClean="0"/>
              <a:t>Le serment d’Hippocrate | Conseil National de l’Ordre des Médecins [Internet]. [cité8déc 2014]. Disponible sur: </a:t>
            </a:r>
            <a:r>
              <a:rPr lang="fr-FR" dirty="0" smtClean="0">
                <a:hlinkClick r:id="rId2"/>
              </a:rPr>
              <a:t>http://www.conseil-national.medecin.fr/le-serment-dhippocrate-1311</a:t>
            </a:r>
            <a:endParaRPr lang="fr-FR" dirty="0" smtClean="0"/>
          </a:p>
          <a:p>
            <a:r>
              <a:rPr lang="fr-FR" dirty="0" smtClean="0"/>
              <a:t>Article </a:t>
            </a:r>
            <a:r>
              <a:rPr lang="fr-FR" dirty="0"/>
              <a:t>7 - Non discrimination | Conseil National de l’Ordre des Médecins [Internet]</a:t>
            </a:r>
            <a:r>
              <a:rPr lang="fr-FR" dirty="0" smtClean="0"/>
              <a:t>.[</a:t>
            </a:r>
            <a:r>
              <a:rPr lang="fr-FR" dirty="0"/>
              <a:t>cité </a:t>
            </a:r>
            <a:r>
              <a:rPr lang="fr-FR" dirty="0" err="1"/>
              <a:t>déc</a:t>
            </a:r>
            <a:r>
              <a:rPr lang="fr-FR" dirty="0"/>
              <a:t> 2013]. Disponible sur: </a:t>
            </a:r>
            <a:r>
              <a:rPr lang="fr-FR" dirty="0">
                <a:hlinkClick r:id="rId3"/>
              </a:rPr>
              <a:t>http://</a:t>
            </a:r>
            <a:r>
              <a:rPr lang="fr-FR" dirty="0" smtClean="0">
                <a:hlinkClick r:id="rId3"/>
              </a:rPr>
              <a:t>www.conseilnational.medecin.fr</a:t>
            </a:r>
            <a:r>
              <a:rPr lang="fr-FR" dirty="0">
                <a:hlinkClick r:id="rId3"/>
              </a:rPr>
              <a:t>/article/article-7-non-discrimination-</a:t>
            </a:r>
            <a:r>
              <a:rPr lang="fr-FR" dirty="0" smtClean="0">
                <a:hlinkClick r:id="rId3"/>
              </a:rPr>
              <a:t>231</a:t>
            </a:r>
            <a:endParaRPr lang="fr-FR" dirty="0" smtClean="0"/>
          </a:p>
          <a:p>
            <a:r>
              <a:rPr lang="fr-FR" dirty="0"/>
              <a:t>Article 9 - Assistance à personne en danger | Conseil National de l’Ordre des </a:t>
            </a:r>
            <a:r>
              <a:rPr lang="fr-FR" dirty="0" smtClean="0"/>
              <a:t>Médecins[</a:t>
            </a:r>
            <a:r>
              <a:rPr lang="fr-FR" dirty="0"/>
              <a:t>Internet]. [cité 8 </a:t>
            </a:r>
            <a:r>
              <a:rPr lang="fr-FR" dirty="0" err="1"/>
              <a:t>déc</a:t>
            </a:r>
            <a:r>
              <a:rPr lang="fr-FR" dirty="0"/>
              <a:t> 2014]. Disponible sur: http://</a:t>
            </a:r>
            <a:r>
              <a:rPr lang="fr-FR" dirty="0" err="1" smtClean="0"/>
              <a:t>www.conseilnational.medecin.fr</a:t>
            </a:r>
            <a:r>
              <a:rPr lang="fr-FR" dirty="0"/>
              <a:t>/article/article-9-assistance-personne-en-danger-</a:t>
            </a:r>
            <a:r>
              <a:rPr lang="fr-FR" dirty="0" smtClean="0"/>
              <a:t>233Code </a:t>
            </a:r>
            <a:r>
              <a:rPr lang="fr-FR" dirty="0"/>
              <a:t>pénal - Article 225-1. Code pénal.</a:t>
            </a:r>
          </a:p>
          <a:p>
            <a:r>
              <a:rPr lang="fr-FR" dirty="0"/>
              <a:t>Article 6 - Libre choix | Conseil National de l’Ordre des Médecins [Internet]. [cité 8 déc2014]. Disponible sur: http://</a:t>
            </a:r>
            <a:r>
              <a:rPr lang="fr-FR" dirty="0" err="1"/>
              <a:t>www.conseil-national.medecin.fr</a:t>
            </a:r>
            <a:r>
              <a:rPr lang="fr-FR" dirty="0"/>
              <a:t>/article/article-6-librechoix-230</a:t>
            </a:r>
          </a:p>
          <a:p>
            <a:r>
              <a:rPr lang="fr-FR" dirty="0"/>
              <a:t>KENNETH DC. AMA </a:t>
            </a:r>
            <a:r>
              <a:rPr lang="fr-FR" dirty="0" err="1"/>
              <a:t>Attacks</a:t>
            </a:r>
            <a:r>
              <a:rPr lang="fr-FR" dirty="0"/>
              <a:t> Physicians </a:t>
            </a:r>
            <a:r>
              <a:rPr lang="fr-FR" dirty="0" err="1"/>
              <a:t>Caring</a:t>
            </a:r>
            <a:r>
              <a:rPr lang="fr-FR" dirty="0"/>
              <a:t> for </a:t>
            </a:r>
            <a:r>
              <a:rPr lang="fr-FR" dirty="0" err="1"/>
              <a:t>Their</a:t>
            </a:r>
            <a:r>
              <a:rPr lang="fr-FR" dirty="0"/>
              <a:t> </a:t>
            </a:r>
            <a:r>
              <a:rPr lang="fr-FR" dirty="0" err="1"/>
              <a:t>Families</a:t>
            </a:r>
            <a:r>
              <a:rPr lang="fr-FR" dirty="0"/>
              <a:t> (American Medical Association). 2011;16(3)</a:t>
            </a:r>
            <a:r>
              <a:rPr lang="fr-FR" dirty="0" smtClean="0"/>
              <a:t>.</a:t>
            </a:r>
          </a:p>
          <a:p>
            <a:r>
              <a:rPr lang="fr-FR" dirty="0"/>
              <a:t>Code de déontologie des médecins - </a:t>
            </a:r>
            <a:r>
              <a:rPr lang="fr-FR" dirty="0" err="1"/>
              <a:t>cmqcodedeontofr.pdf</a:t>
            </a:r>
            <a:r>
              <a:rPr lang="fr-FR" dirty="0"/>
              <a:t> [Internet]. [cité. 2 </a:t>
            </a:r>
            <a:r>
              <a:rPr lang="fr-FR" dirty="0" err="1"/>
              <a:t>déc</a:t>
            </a:r>
            <a:r>
              <a:rPr lang="fr-FR" dirty="0"/>
              <a:t> 2013].Disponible </a:t>
            </a:r>
            <a:r>
              <a:rPr lang="fr-FR" dirty="0" err="1"/>
              <a:t>sur:http</a:t>
            </a:r>
            <a:r>
              <a:rPr lang="fr-FR" dirty="0"/>
              <a:t>://</a:t>
            </a:r>
            <a:r>
              <a:rPr lang="fr-FR" dirty="0" err="1"/>
              <a:t>www.cmq.org</a:t>
            </a:r>
            <a:r>
              <a:rPr lang="fr-FR" dirty="0"/>
              <a:t>/~/media/Files/</a:t>
            </a:r>
            <a:r>
              <a:rPr lang="fr-FR" dirty="0" err="1"/>
              <a:t>ReglementsFR</a:t>
            </a:r>
            <a:r>
              <a:rPr lang="fr-FR" dirty="0"/>
              <a:t>/</a:t>
            </a:r>
            <a:r>
              <a:rPr lang="fr-FR" dirty="0" err="1"/>
              <a:t>cmqcodedeontofr.pdf</a:t>
            </a:r>
            <a:endParaRPr lang="fr-FR" dirty="0"/>
          </a:p>
          <a:p>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24757442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err="1"/>
              <a:t>Dagnicourt</a:t>
            </a:r>
            <a:r>
              <a:rPr lang="fr-FR" dirty="0"/>
              <a:t> P. Soigner ses proches, une attitude à raisonner ?: réflexion sur </a:t>
            </a:r>
            <a:r>
              <a:rPr lang="fr-FR" dirty="0" err="1"/>
              <a:t>lesinterférences</a:t>
            </a:r>
            <a:r>
              <a:rPr lang="fr-FR" dirty="0"/>
              <a:t> entre la relation de soin et la relation préexistante par enquête qualitative [Thèse d’exercice]. [France]: Université d’Angers; 2012.</a:t>
            </a:r>
          </a:p>
          <a:p>
            <a:r>
              <a:rPr lang="fr-FR" dirty="0" err="1" smtClean="0"/>
              <a:t>Eastwood</a:t>
            </a:r>
            <a:r>
              <a:rPr lang="fr-FR" dirty="0" smtClean="0"/>
              <a:t> </a:t>
            </a:r>
            <a:r>
              <a:rPr lang="fr-FR" dirty="0"/>
              <a:t>GL. </a:t>
            </a:r>
            <a:r>
              <a:rPr lang="fr-FR" dirty="0" err="1"/>
              <a:t>When</a:t>
            </a:r>
            <a:r>
              <a:rPr lang="fr-FR" dirty="0"/>
              <a:t> relatives and </a:t>
            </a:r>
            <a:r>
              <a:rPr lang="fr-FR" dirty="0" err="1"/>
              <a:t>friends</a:t>
            </a:r>
            <a:r>
              <a:rPr lang="fr-FR" dirty="0"/>
              <a:t> </a:t>
            </a:r>
            <a:r>
              <a:rPr lang="fr-FR" dirty="0" err="1"/>
              <a:t>ask</a:t>
            </a:r>
            <a:r>
              <a:rPr lang="fr-FR" dirty="0"/>
              <a:t> </a:t>
            </a:r>
            <a:r>
              <a:rPr lang="fr-FR" dirty="0" err="1"/>
              <a:t>physicians</a:t>
            </a:r>
            <a:r>
              <a:rPr lang="fr-FR" dirty="0"/>
              <a:t> for </a:t>
            </a:r>
            <a:r>
              <a:rPr lang="fr-FR" dirty="0" err="1"/>
              <a:t>medical</a:t>
            </a:r>
            <a:r>
              <a:rPr lang="fr-FR" dirty="0"/>
              <a:t> </a:t>
            </a:r>
            <a:r>
              <a:rPr lang="fr-FR" dirty="0" err="1"/>
              <a:t>advice</a:t>
            </a:r>
            <a:r>
              <a:rPr lang="fr-FR" dirty="0"/>
              <a:t>: </a:t>
            </a:r>
            <a:r>
              <a:rPr lang="fr-FR" dirty="0" err="1"/>
              <a:t>ethical</a:t>
            </a:r>
            <a:r>
              <a:rPr lang="fr-FR" dirty="0" err="1" smtClean="0"/>
              <a:t>,legal</a:t>
            </a:r>
            <a:r>
              <a:rPr lang="fr-FR" dirty="0"/>
              <a:t>, and </a:t>
            </a:r>
            <a:r>
              <a:rPr lang="fr-FR" dirty="0" err="1"/>
              <a:t>practical</a:t>
            </a:r>
            <a:r>
              <a:rPr lang="fr-FR" dirty="0"/>
              <a:t> </a:t>
            </a:r>
            <a:r>
              <a:rPr lang="fr-FR" dirty="0" err="1"/>
              <a:t>considerations</a:t>
            </a:r>
            <a:r>
              <a:rPr lang="fr-FR" dirty="0"/>
              <a:t>. J </a:t>
            </a:r>
            <a:r>
              <a:rPr lang="fr-FR" dirty="0" err="1"/>
              <a:t>Gen</a:t>
            </a:r>
            <a:r>
              <a:rPr lang="fr-FR" dirty="0"/>
              <a:t> </a:t>
            </a:r>
            <a:r>
              <a:rPr lang="fr-FR" dirty="0" err="1"/>
              <a:t>Intern</a:t>
            </a:r>
            <a:r>
              <a:rPr lang="fr-FR" dirty="0"/>
              <a:t> Med. </a:t>
            </a:r>
            <a:r>
              <a:rPr lang="fr-FR" dirty="0" err="1"/>
              <a:t>d.c</a:t>
            </a:r>
            <a:r>
              <a:rPr lang="fr-FR" dirty="0"/>
              <a:t> 2009;24(12):1333‑5</a:t>
            </a:r>
            <a:r>
              <a:rPr lang="fr-FR" dirty="0" smtClean="0"/>
              <a:t>.</a:t>
            </a:r>
          </a:p>
          <a:p>
            <a:r>
              <a:rPr lang="fr-FR" dirty="0"/>
              <a:t>Delmas V. Soigner ses proches: une erreur ? [Thèse d’exercice]. [Lyon, France]: Université Claude Bernard; 2014.Forum. 1 juin 2012;24(2):127‑37.</a:t>
            </a:r>
          </a:p>
          <a:p>
            <a:r>
              <a:rPr lang="fr-FR" dirty="0"/>
              <a:t>Chen FM, </a:t>
            </a:r>
            <a:r>
              <a:rPr lang="fr-FR" dirty="0" err="1"/>
              <a:t>Feudtner</a:t>
            </a:r>
            <a:r>
              <a:rPr lang="fr-FR" dirty="0"/>
              <a:t> C, Rhodes LA, Green LA. </a:t>
            </a:r>
            <a:r>
              <a:rPr lang="fr-FR" dirty="0" err="1"/>
              <a:t>Role</a:t>
            </a:r>
            <a:r>
              <a:rPr lang="fr-FR" dirty="0"/>
              <a:t> </a:t>
            </a:r>
            <a:r>
              <a:rPr lang="fr-FR" dirty="0" err="1"/>
              <a:t>conflicts</a:t>
            </a:r>
            <a:r>
              <a:rPr lang="fr-FR" dirty="0"/>
              <a:t> of </a:t>
            </a:r>
            <a:r>
              <a:rPr lang="fr-FR" dirty="0" err="1"/>
              <a:t>physicians</a:t>
            </a:r>
            <a:r>
              <a:rPr lang="fr-FR" dirty="0"/>
              <a:t> and </a:t>
            </a:r>
            <a:r>
              <a:rPr lang="fr-FR" dirty="0" err="1"/>
              <a:t>their</a:t>
            </a:r>
            <a:r>
              <a:rPr lang="fr-FR" dirty="0"/>
              <a:t> </a:t>
            </a:r>
            <a:r>
              <a:rPr lang="fr-FR" dirty="0" err="1"/>
              <a:t>family</a:t>
            </a:r>
            <a:r>
              <a:rPr lang="fr-FR" dirty="0"/>
              <a:t> </a:t>
            </a:r>
            <a:r>
              <a:rPr lang="fr-FR" dirty="0" err="1"/>
              <a:t>members</a:t>
            </a:r>
            <a:r>
              <a:rPr lang="fr-FR" dirty="0"/>
              <a:t>: </a:t>
            </a:r>
            <a:r>
              <a:rPr lang="fr-FR" dirty="0" err="1"/>
              <a:t>rules</a:t>
            </a:r>
            <a:r>
              <a:rPr lang="fr-FR" dirty="0"/>
              <a:t> but no </a:t>
            </a:r>
            <a:r>
              <a:rPr lang="fr-FR" dirty="0" err="1"/>
              <a:t>rulebook</a:t>
            </a:r>
            <a:r>
              <a:rPr lang="fr-FR" dirty="0"/>
              <a:t>. West J Med. </a:t>
            </a:r>
            <a:r>
              <a:rPr lang="fr-FR" dirty="0" err="1"/>
              <a:t>oct</a:t>
            </a:r>
            <a:r>
              <a:rPr lang="fr-FR" dirty="0"/>
              <a:t> 2001;175(4):236‑9; discussion 240.</a:t>
            </a:r>
          </a:p>
          <a:p>
            <a:r>
              <a:rPr lang="fr-FR" dirty="0"/>
              <a:t>La Puma J, </a:t>
            </a:r>
            <a:r>
              <a:rPr lang="fr-FR" dirty="0" err="1"/>
              <a:t>Priest</a:t>
            </a:r>
            <a:r>
              <a:rPr lang="fr-FR" dirty="0"/>
              <a:t> E. Is </a:t>
            </a:r>
            <a:r>
              <a:rPr lang="fr-FR" dirty="0" err="1"/>
              <a:t>there</a:t>
            </a:r>
            <a:r>
              <a:rPr lang="fr-FR" dirty="0"/>
              <a:t> a </a:t>
            </a:r>
            <a:r>
              <a:rPr lang="fr-FR" dirty="0" err="1"/>
              <a:t>doctor</a:t>
            </a:r>
            <a:r>
              <a:rPr lang="fr-FR" dirty="0"/>
              <a:t> in the house?: An </a:t>
            </a:r>
            <a:r>
              <a:rPr lang="fr-FR" dirty="0" err="1"/>
              <a:t>analysis</a:t>
            </a:r>
            <a:r>
              <a:rPr lang="fr-FR" dirty="0"/>
              <a:t> of the practice of </a:t>
            </a:r>
            <a:r>
              <a:rPr lang="fr-FR" dirty="0" err="1"/>
              <a:t>physicians</a:t>
            </a:r>
            <a:r>
              <a:rPr lang="fr-FR" dirty="0"/>
              <a:t>’ </a:t>
            </a:r>
            <a:r>
              <a:rPr lang="fr-FR" dirty="0" err="1"/>
              <a:t>treating</a:t>
            </a:r>
            <a:r>
              <a:rPr lang="fr-FR" dirty="0"/>
              <a:t> </a:t>
            </a:r>
            <a:r>
              <a:rPr lang="fr-FR" dirty="0" err="1"/>
              <a:t>their</a:t>
            </a:r>
            <a:r>
              <a:rPr lang="fr-FR" dirty="0"/>
              <a:t> </a:t>
            </a:r>
            <a:r>
              <a:rPr lang="fr-FR" dirty="0" err="1"/>
              <a:t>own</a:t>
            </a:r>
            <a:r>
              <a:rPr lang="fr-FR" dirty="0"/>
              <a:t> </a:t>
            </a:r>
            <a:r>
              <a:rPr lang="fr-FR" dirty="0" err="1"/>
              <a:t>families</a:t>
            </a:r>
            <a:r>
              <a:rPr lang="fr-FR" dirty="0"/>
              <a:t>. JAMA. 1 </a:t>
            </a:r>
            <a:r>
              <a:rPr lang="fr-FR" dirty="0" err="1"/>
              <a:t>avr</a:t>
            </a:r>
            <a:r>
              <a:rPr lang="fr-FR" dirty="0"/>
              <a:t> 1992;267(13):1810‑2</a:t>
            </a:r>
            <a:r>
              <a:rPr lang="fr-FR" dirty="0" smtClean="0"/>
              <a:t>.</a:t>
            </a:r>
          </a:p>
          <a:p>
            <a:r>
              <a:rPr lang="fr-FR" dirty="0"/>
              <a:t>CANIATO E. Ressentis et attentes des patients soignés par leur proche-médecin. Thèse d’exercice]. [Lyon, France]:</a:t>
            </a:r>
            <a:r>
              <a:rPr lang="fr-FR" dirty="0" err="1"/>
              <a:t>Universit</a:t>
            </a:r>
            <a:r>
              <a:rPr lang="fr-FR" dirty="0"/>
              <a:t>. Claude Bernard; 2015</a:t>
            </a:r>
          </a:p>
          <a:p>
            <a:r>
              <a:rPr lang="fr-FR" dirty="0" err="1"/>
              <a:t>Beguin</a:t>
            </a:r>
            <a:r>
              <a:rPr lang="fr-FR" dirty="0"/>
              <a:t> M. Synthèse de la littérature sur les réponses à apporter en tant que médecin à </a:t>
            </a:r>
            <a:r>
              <a:rPr lang="fr-FR" dirty="0" err="1"/>
              <a:t>unedemande</a:t>
            </a:r>
            <a:r>
              <a:rPr lang="fr-FR" dirty="0"/>
              <a:t> de soins venant d’un de ses proches [Thèse d’exercice]. [Grenoble, France]:Université Joseph Fourier; 2013.</a:t>
            </a:r>
          </a:p>
          <a:p>
            <a:endParaRPr lang="fr-FR" dirty="0"/>
          </a:p>
          <a:p>
            <a:endParaRPr lang="fr-FR" dirty="0"/>
          </a:p>
          <a:p>
            <a:endParaRPr lang="fr-FR" dirty="0" smtClean="0"/>
          </a:p>
          <a:p>
            <a:endParaRPr lang="fr-FR" dirty="0"/>
          </a:p>
          <a:p>
            <a:endParaRPr lang="fr-FR" dirty="0"/>
          </a:p>
          <a:p>
            <a:endParaRPr lang="fr-FR" dirty="0"/>
          </a:p>
        </p:txBody>
      </p:sp>
    </p:spTree>
    <p:extLst>
      <p:ext uri="{BB962C8B-B14F-4D97-AF65-F5344CB8AC3E}">
        <p14:creationId xmlns:p14="http://schemas.microsoft.com/office/powerpoint/2010/main" val="38112174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 de la soirée</a:t>
            </a:r>
            <a:endParaRPr lang="fr-FR" dirty="0"/>
          </a:p>
        </p:txBody>
      </p:sp>
      <p:sp>
        <p:nvSpPr>
          <p:cNvPr id="3" name="Espace réservé du contenu 2"/>
          <p:cNvSpPr>
            <a:spLocks noGrp="1"/>
          </p:cNvSpPr>
          <p:nvPr>
            <p:ph idx="1"/>
          </p:nvPr>
        </p:nvSpPr>
        <p:spPr>
          <a:xfrm>
            <a:off x="457199" y="2209800"/>
            <a:ext cx="8441474" cy="4480932"/>
          </a:xfrm>
        </p:spPr>
        <p:txBody>
          <a:bodyPr>
            <a:normAutofit lnSpcReduction="10000"/>
          </a:bodyPr>
          <a:lstStyle/>
          <a:p>
            <a:r>
              <a:rPr lang="fr-FR" dirty="0" smtClean="0"/>
              <a:t>Présentation des intervenants – tour de table des attentes</a:t>
            </a:r>
          </a:p>
          <a:p>
            <a:r>
              <a:rPr lang="fr-FR" dirty="0" smtClean="0"/>
              <a:t>Première séquence:</a:t>
            </a:r>
          </a:p>
          <a:p>
            <a:pPr lvl="1"/>
            <a:r>
              <a:rPr lang="fr-FR" dirty="0" smtClean="0"/>
              <a:t>Travail en petits groupes:</a:t>
            </a:r>
          </a:p>
          <a:p>
            <a:pPr lvl="2"/>
            <a:r>
              <a:rPr lang="fr-FR" dirty="0" smtClean="0"/>
              <a:t>Echanges sur vos situations de soins: Quelles situations (motifs) ? Quel(s) proches ? Quel(s) soin(s) ou intervention</a:t>
            </a:r>
          </a:p>
          <a:p>
            <a:pPr lvl="1"/>
            <a:r>
              <a:rPr lang="fr-FR" dirty="0" smtClean="0"/>
              <a:t>Synthèse collective puis avis expert</a:t>
            </a:r>
          </a:p>
          <a:p>
            <a:r>
              <a:rPr lang="fr-FR" dirty="0" smtClean="0"/>
              <a:t>Seconde séquence: </a:t>
            </a:r>
          </a:p>
          <a:p>
            <a:pPr lvl="1"/>
            <a:r>
              <a:rPr lang="fr-FR" dirty="0" smtClean="0"/>
              <a:t>Travail en petits groupes: Quelles attitudes avoir face à la demande d’un proche ?</a:t>
            </a:r>
            <a:endParaRPr lang="fr-FR" dirty="0"/>
          </a:p>
          <a:p>
            <a:pPr lvl="1"/>
            <a:r>
              <a:rPr lang="fr-FR" dirty="0"/>
              <a:t>Synthèse puis avis </a:t>
            </a:r>
            <a:r>
              <a:rPr lang="fr-FR" dirty="0" smtClean="0"/>
              <a:t>expert</a:t>
            </a:r>
          </a:p>
          <a:p>
            <a:pPr lvl="1"/>
            <a:endParaRPr lang="fr-FR" dirty="0"/>
          </a:p>
          <a:p>
            <a:r>
              <a:rPr lang="fr-FR" dirty="0" smtClean="0"/>
              <a:t>Conclusion de la soirée – réponses aux questions</a:t>
            </a:r>
            <a:endParaRPr lang="fr-FR" dirty="0"/>
          </a:p>
          <a:p>
            <a:pPr lvl="1"/>
            <a:endParaRPr lang="fr-FR" dirty="0"/>
          </a:p>
          <a:p>
            <a:endParaRPr lang="fr-FR" dirty="0"/>
          </a:p>
        </p:txBody>
      </p:sp>
    </p:spTree>
    <p:extLst>
      <p:ext uri="{BB962C8B-B14F-4D97-AF65-F5344CB8AC3E}">
        <p14:creationId xmlns:p14="http://schemas.microsoft.com/office/powerpoint/2010/main" val="560986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Qu’est-ce qu’un proche?</a:t>
            </a:r>
            <a:endParaRPr lang="fr-FR" dirty="0"/>
          </a:p>
        </p:txBody>
      </p:sp>
      <p:sp>
        <p:nvSpPr>
          <p:cNvPr id="3" name="Espace réservé du contenu 2"/>
          <p:cNvSpPr>
            <a:spLocks noGrp="1"/>
          </p:cNvSpPr>
          <p:nvPr>
            <p:ph idx="1"/>
          </p:nvPr>
        </p:nvSpPr>
        <p:spPr/>
        <p:txBody>
          <a:bodyPr>
            <a:normAutofit/>
          </a:bodyPr>
          <a:lstStyle/>
          <a:p>
            <a:r>
              <a:rPr lang="fr-FR" sz="2400" dirty="0" smtClean="0"/>
              <a:t>Nombreuses définitions</a:t>
            </a:r>
          </a:p>
          <a:p>
            <a:r>
              <a:rPr lang="fr-FR" sz="2400" dirty="0"/>
              <a:t>C</a:t>
            </a:r>
            <a:r>
              <a:rPr lang="fr-FR" sz="2400" dirty="0" smtClean="0"/>
              <a:t>omité </a:t>
            </a:r>
            <a:r>
              <a:rPr lang="fr-FR" sz="2400" dirty="0"/>
              <a:t>d’éthique de l’American College of </a:t>
            </a:r>
            <a:r>
              <a:rPr lang="fr-FR" sz="2400" dirty="0" smtClean="0"/>
              <a:t>Physicians :</a:t>
            </a:r>
          </a:p>
          <a:p>
            <a:pPr marL="457200" lvl="1" indent="0">
              <a:buNone/>
            </a:pPr>
            <a:r>
              <a:rPr lang="fr-FR" sz="2000" dirty="0" smtClean="0"/>
              <a:t>« ce </a:t>
            </a:r>
            <a:r>
              <a:rPr lang="fr-FR" sz="2000" dirty="0"/>
              <a:t>n’était pas le type de relation qui </a:t>
            </a:r>
            <a:r>
              <a:rPr lang="fr-FR" sz="2000" dirty="0" smtClean="0"/>
              <a:t>comptait mais </a:t>
            </a:r>
            <a:r>
              <a:rPr lang="fr-FR" sz="2000" dirty="0"/>
              <a:t>le fait que le médecin soit émotionnellement proche : un ami pouvait être plus proche </a:t>
            </a:r>
            <a:r>
              <a:rPr lang="fr-FR" sz="2000" dirty="0" smtClean="0"/>
              <a:t>qu’un membre </a:t>
            </a:r>
            <a:r>
              <a:rPr lang="fr-FR" sz="2000" dirty="0"/>
              <a:t>de la famille éloignée </a:t>
            </a:r>
            <a:r>
              <a:rPr lang="fr-FR" sz="2000" dirty="0" smtClean="0"/>
              <a:t>géographiquement »</a:t>
            </a:r>
            <a:endParaRPr lang="fr-FR" sz="2000" dirty="0"/>
          </a:p>
        </p:txBody>
      </p:sp>
      <p:graphicFrame>
        <p:nvGraphicFramePr>
          <p:cNvPr id="4" name="Objet 3"/>
          <p:cNvGraphicFramePr>
            <a:graphicFrameLocks noChangeAspect="1"/>
          </p:cNvGraphicFramePr>
          <p:nvPr>
            <p:extLst>
              <p:ext uri="{D42A27DB-BD31-4B8C-83A1-F6EECF244321}">
                <p14:modId xmlns:p14="http://schemas.microsoft.com/office/powerpoint/2010/main" val="397345848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3087" name="Document" r:id="rId4" imgW="5753100" imgH="1320800" progId="Word.Document.12">
                  <p:embed/>
                </p:oleObj>
              </mc:Choice>
              <mc:Fallback>
                <p:oleObj name="Document" r:id="rId4" imgW="5753100" imgH="1320800" progId="Word.Document.12">
                  <p:embed/>
                  <p:pic>
                    <p:nvPicPr>
                      <p:cNvPr id="0" name=""/>
                      <p:cNvPicPr/>
                      <p:nvPr/>
                    </p:nvPicPr>
                    <p:blipFill>
                      <a:blip r:embed="rId5"/>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66938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difficultés et risques</a:t>
            </a:r>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7213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489" y="573630"/>
            <a:ext cx="6508377" cy="1143000"/>
          </a:xfrm>
        </p:spPr>
        <p:txBody>
          <a:bodyPr/>
          <a:lstStyle/>
          <a:p>
            <a:r>
              <a:rPr lang="fr-FR" dirty="0" smtClean="0"/>
              <a:t>Des avantages?</a:t>
            </a:r>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3973458482"/>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4117"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
        <p:nvSpPr>
          <p:cNvPr id="7" name="Espace réservé du contenu 6"/>
          <p:cNvSpPr>
            <a:spLocks noGrp="1"/>
          </p:cNvSpPr>
          <p:nvPr>
            <p:ph idx="1"/>
          </p:nvPr>
        </p:nvSpPr>
        <p:spPr>
          <a:xfrm>
            <a:off x="457199" y="1884519"/>
            <a:ext cx="7503870" cy="3916363"/>
          </a:xfrm>
        </p:spPr>
        <p:txBody>
          <a:bodyPr>
            <a:noAutofit/>
          </a:bodyPr>
          <a:lstStyle/>
          <a:p>
            <a:pPr lvl="0" rtl="0"/>
            <a:r>
              <a:rPr lang="fr-FR" sz="3200" dirty="0" smtClean="0"/>
              <a:t>Un accès au soins facilité ?</a:t>
            </a:r>
          </a:p>
          <a:p>
            <a:pPr lvl="1"/>
            <a:r>
              <a:rPr lang="fr-FR" sz="2000" dirty="0" smtClean="0"/>
              <a:t>Le </a:t>
            </a:r>
            <a:r>
              <a:rPr lang="fr-FR" sz="2000" dirty="0"/>
              <a:t>côté pratique de l’accès au </a:t>
            </a:r>
            <a:r>
              <a:rPr lang="fr-FR" sz="2000" dirty="0" smtClean="0"/>
              <a:t>soin</a:t>
            </a:r>
          </a:p>
          <a:p>
            <a:pPr lvl="1"/>
            <a:r>
              <a:rPr lang="fr-FR" sz="2000" dirty="0"/>
              <a:t>La disponibilité du </a:t>
            </a:r>
            <a:r>
              <a:rPr lang="fr-FR" sz="2000" dirty="0" smtClean="0"/>
              <a:t>médecin</a:t>
            </a:r>
          </a:p>
          <a:p>
            <a:pPr lvl="1"/>
            <a:r>
              <a:rPr lang="fr-FR" sz="2000" dirty="0"/>
              <a:t>La réévaluation et le suivi plus </a:t>
            </a:r>
            <a:r>
              <a:rPr lang="fr-FR" sz="2000" dirty="0" smtClean="0"/>
              <a:t>aisé</a:t>
            </a:r>
          </a:p>
          <a:p>
            <a:pPr lvl="1"/>
            <a:r>
              <a:rPr lang="fr-FR" sz="2000" dirty="0"/>
              <a:t>La gratuité, la diminution des dépenses de santé </a:t>
            </a:r>
            <a:r>
              <a:rPr lang="fr-FR" sz="2000" dirty="0" smtClean="0"/>
              <a:t>publique</a:t>
            </a:r>
          </a:p>
          <a:p>
            <a:pPr lvl="1"/>
            <a:r>
              <a:rPr lang="fr-FR" sz="2000" dirty="0"/>
              <a:t>La facilité et la rapidité de prise en charge lorsque le proche est adressé à un </a:t>
            </a:r>
            <a:r>
              <a:rPr lang="fr-FR" sz="2000" dirty="0" smtClean="0"/>
              <a:t>confrère</a:t>
            </a:r>
          </a:p>
          <a:p>
            <a:r>
              <a:rPr lang="fr-FR" sz="3200" dirty="0" smtClean="0"/>
              <a:t>Une limitation de la iatrogénie?</a:t>
            </a:r>
          </a:p>
          <a:p>
            <a:pPr lvl="1"/>
            <a:r>
              <a:rPr lang="fr-FR" sz="2000" dirty="0" smtClean="0"/>
              <a:t>Implication auprès de proches H; limitation de l’automédication</a:t>
            </a:r>
          </a:p>
          <a:p>
            <a:pPr marL="228600" lvl="1" indent="0">
              <a:buNone/>
            </a:pPr>
            <a:endParaRPr lang="fr-FR" dirty="0" smtClean="0"/>
          </a:p>
          <a:p>
            <a:pPr lvl="1"/>
            <a:endParaRPr lang="fr-FR" sz="2000" dirty="0" smtClean="0"/>
          </a:p>
          <a:p>
            <a:pPr lvl="1"/>
            <a:endParaRPr lang="fr-FR" sz="2000" dirty="0" smtClean="0"/>
          </a:p>
        </p:txBody>
      </p:sp>
    </p:spTree>
    <p:extLst>
      <p:ext uri="{BB962C8B-B14F-4D97-AF65-F5344CB8AC3E}">
        <p14:creationId xmlns:p14="http://schemas.microsoft.com/office/powerpoint/2010/main" val="1864778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avantages?(2)</a:t>
            </a:r>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3408117746"/>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22541" name="Document" r:id="rId3" imgW="5753100" imgH="1320800" progId="Word.Document.12">
                  <p:embed/>
                </p:oleObj>
              </mc:Choice>
              <mc:Fallback>
                <p:oleObj name="Document" r:id="rId3" imgW="5753100" imgH="1320800" progId="Word.Document.12">
                  <p:embed/>
                  <p:pic>
                    <p:nvPicPr>
                      <p:cNvPr id="0" name=""/>
                      <p:cNvPicPr/>
                      <p:nvPr/>
                    </p:nvPicPr>
                    <p:blipFill>
                      <a:blip r:embed="rId4"/>
                      <a:stretch>
                        <a:fillRect/>
                      </a:stretch>
                    </p:blipFill>
                    <p:spPr>
                      <a:xfrm>
                        <a:off x="301489" y="6126163"/>
                        <a:ext cx="2842617" cy="652610"/>
                      </a:xfrm>
                      <a:prstGeom prst="rect">
                        <a:avLst/>
                      </a:prstGeom>
                    </p:spPr>
                  </p:pic>
                </p:oleObj>
              </mc:Fallback>
            </mc:AlternateContent>
          </a:graphicData>
        </a:graphic>
      </p:graphicFrame>
      <p:sp>
        <p:nvSpPr>
          <p:cNvPr id="7" name="Espace réservé du contenu 6"/>
          <p:cNvSpPr>
            <a:spLocks noGrp="1"/>
          </p:cNvSpPr>
          <p:nvPr>
            <p:ph idx="1"/>
          </p:nvPr>
        </p:nvSpPr>
        <p:spPr>
          <a:xfrm>
            <a:off x="457199" y="2209800"/>
            <a:ext cx="7503870" cy="3916363"/>
          </a:xfrm>
        </p:spPr>
        <p:txBody>
          <a:bodyPr>
            <a:noAutofit/>
          </a:bodyPr>
          <a:lstStyle/>
          <a:p>
            <a:pPr lvl="0" rtl="0"/>
            <a:r>
              <a:rPr lang="fr-FR" sz="2800" dirty="0" smtClean="0"/>
              <a:t>Une relation privilégiée ?</a:t>
            </a:r>
          </a:p>
          <a:p>
            <a:pPr lvl="1"/>
            <a:r>
              <a:rPr lang="fr-FR" dirty="0" smtClean="0"/>
              <a:t>La bonne connaissance du patient</a:t>
            </a:r>
          </a:p>
          <a:p>
            <a:pPr lvl="1"/>
            <a:r>
              <a:rPr lang="fr-FR" dirty="0" smtClean="0"/>
              <a:t>La confiance dans son « proche médecin »</a:t>
            </a:r>
          </a:p>
          <a:p>
            <a:pPr lvl="1"/>
            <a:r>
              <a:rPr lang="fr-FR" dirty="0" smtClean="0"/>
              <a:t>La situation rassurante dans laquelle se trouve le « proche patient »</a:t>
            </a:r>
          </a:p>
          <a:p>
            <a:pPr lvl="1"/>
            <a:r>
              <a:rPr lang="fr-FR" dirty="0"/>
              <a:t>La liberté de décision, la simplicité de la relation, l’absence de jugement et d’intermédiaire pour le </a:t>
            </a:r>
            <a:r>
              <a:rPr lang="fr-FR" dirty="0" smtClean="0"/>
              <a:t>médecin</a:t>
            </a:r>
            <a:endParaRPr lang="fr-FR" sz="2800" dirty="0"/>
          </a:p>
          <a:p>
            <a:pPr lvl="0" rtl="0"/>
            <a:r>
              <a:rPr lang="fr-FR" sz="2800" dirty="0" smtClean="0"/>
              <a:t>Le sentiment de fierté et d’utilité que ressent le médecin</a:t>
            </a:r>
            <a:endParaRPr lang="fr-FR" sz="2800" dirty="0"/>
          </a:p>
        </p:txBody>
      </p:sp>
    </p:spTree>
    <p:extLst>
      <p:ext uri="{BB962C8B-B14F-4D97-AF65-F5344CB8AC3E}">
        <p14:creationId xmlns:p14="http://schemas.microsoft.com/office/powerpoint/2010/main" val="1507545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489" y="431728"/>
            <a:ext cx="6508377" cy="1143000"/>
          </a:xfrm>
        </p:spPr>
        <p:txBody>
          <a:bodyPr/>
          <a:lstStyle/>
          <a:p>
            <a:r>
              <a:rPr lang="fr-FR" dirty="0" smtClean="0"/>
              <a:t>Des difficultés?</a:t>
            </a:r>
            <a:endParaRPr lang="fr-FR" dirty="0"/>
          </a:p>
        </p:txBody>
      </p:sp>
      <p:sp>
        <p:nvSpPr>
          <p:cNvPr id="3" name="Espace réservé du contenu 2"/>
          <p:cNvSpPr>
            <a:spLocks noGrp="1"/>
          </p:cNvSpPr>
          <p:nvPr>
            <p:ph idx="1"/>
          </p:nvPr>
        </p:nvSpPr>
        <p:spPr>
          <a:xfrm>
            <a:off x="457198" y="1585011"/>
            <a:ext cx="8079882" cy="4605604"/>
          </a:xfrm>
        </p:spPr>
        <p:txBody>
          <a:bodyPr>
            <a:noAutofit/>
          </a:bodyPr>
          <a:lstStyle/>
          <a:p>
            <a:r>
              <a:rPr lang="fr-FR" sz="2400" dirty="0" smtClean="0"/>
              <a:t>Fixer les limites</a:t>
            </a:r>
          </a:p>
          <a:p>
            <a:r>
              <a:rPr lang="fr-FR" sz="2400" dirty="0" smtClean="0"/>
              <a:t>Conditions de consultation inadaptés : </a:t>
            </a:r>
            <a:r>
              <a:rPr lang="fr-FR" sz="2400" dirty="0"/>
              <a:t>consultation informelle (lieu, </a:t>
            </a:r>
            <a:r>
              <a:rPr lang="fr-FR" sz="2400" dirty="0" smtClean="0"/>
              <a:t> temps dédié, horaire…), manque d’information (dossier médical), interrogatoire/EC/</a:t>
            </a:r>
            <a:r>
              <a:rPr lang="fr-FR" sz="2400" dirty="0" err="1" smtClean="0"/>
              <a:t>ttt</a:t>
            </a:r>
            <a:r>
              <a:rPr lang="fr-FR" sz="2400" dirty="0" smtClean="0"/>
              <a:t> incomplet (examen gynécologique?) et biaisé (fausses hypothèses)</a:t>
            </a:r>
          </a:p>
          <a:p>
            <a:r>
              <a:rPr lang="fr-FR" sz="2400" dirty="0" smtClean="0"/>
              <a:t>Distorsion du modèle du médecin chez le proche médecin (et adhésion du proche patient…inobservance?) et du modèle psychanalytique (transfert, contre transfert, EMPATHIE), confusion des rôles </a:t>
            </a:r>
          </a:p>
        </p:txBody>
      </p:sp>
      <p:graphicFrame>
        <p:nvGraphicFramePr>
          <p:cNvPr id="4" name="Objet 3"/>
          <p:cNvGraphicFramePr>
            <a:graphicFrameLocks noChangeAspect="1"/>
          </p:cNvGraphicFramePr>
          <p:nvPr>
            <p:extLst>
              <p:ext uri="{D42A27DB-BD31-4B8C-83A1-F6EECF244321}">
                <p14:modId xmlns:p14="http://schemas.microsoft.com/office/powerpoint/2010/main" val="2956215411"/>
              </p:ext>
            </p:extLst>
          </p:nvPr>
        </p:nvGraphicFramePr>
        <p:xfrm>
          <a:off x="301489" y="6126163"/>
          <a:ext cx="2842617" cy="652610"/>
        </p:xfrm>
        <a:graphic>
          <a:graphicData uri="http://schemas.openxmlformats.org/presentationml/2006/ole">
            <mc:AlternateContent xmlns:mc="http://schemas.openxmlformats.org/markup-compatibility/2006">
              <mc:Choice xmlns:v="urn:schemas-microsoft-com:vml" Requires="v">
                <p:oleObj spid="_x0000_s21522" name="Document" r:id="rId4" imgW="5753100" imgH="1320800" progId="Word.Document.12">
                  <p:embed/>
                </p:oleObj>
              </mc:Choice>
              <mc:Fallback>
                <p:oleObj name="Document" r:id="rId4" imgW="5753100" imgH="1320800" progId="Word.Document.12">
                  <p:embed/>
                  <p:pic>
                    <p:nvPicPr>
                      <p:cNvPr id="0" name=""/>
                      <p:cNvPicPr/>
                      <p:nvPr/>
                    </p:nvPicPr>
                    <p:blipFill>
                      <a:blip r:embed="rId5"/>
                      <a:stretch>
                        <a:fillRect/>
                      </a:stretch>
                    </p:blipFill>
                    <p:spPr>
                      <a:xfrm>
                        <a:off x="301489" y="6126163"/>
                        <a:ext cx="2842617" cy="652610"/>
                      </a:xfrm>
                      <a:prstGeom prst="rect">
                        <a:avLst/>
                      </a:prstGeom>
                    </p:spPr>
                  </p:pic>
                </p:oleObj>
              </mc:Fallback>
            </mc:AlternateContent>
          </a:graphicData>
        </a:graphic>
      </p:graphicFrame>
    </p:spTree>
    <p:extLst>
      <p:ext uri="{BB962C8B-B14F-4D97-AF65-F5344CB8AC3E}">
        <p14:creationId xmlns:p14="http://schemas.microsoft.com/office/powerpoint/2010/main" val="2726198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16289</TotalTime>
  <Words>1954</Words>
  <Application>Microsoft Macintosh PowerPoint</Application>
  <PresentationFormat>Présentation à l'écran (4:3)</PresentationFormat>
  <Paragraphs>198</Paragraphs>
  <Slides>31</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Plaza</vt:lpstr>
      <vt:lpstr>Document</vt:lpstr>
      <vt:lpstr>Soigner ses proches</vt:lpstr>
      <vt:lpstr>« Je sais que t’aime pas donner des conseils médicaux, mais… »  Jaddo, 2011 (« on a les neurones qui s’encafouillent ») </vt:lpstr>
      <vt:lpstr>Quelques chiffres</vt:lpstr>
      <vt:lpstr>Déroulement de la soirée</vt:lpstr>
      <vt:lpstr>Qu’est-ce qu’un proche?</vt:lpstr>
      <vt:lpstr>Avantages, difficultés et risques</vt:lpstr>
      <vt:lpstr>Des avantages?</vt:lpstr>
      <vt:lpstr>Des avantages?(2)</vt:lpstr>
      <vt:lpstr>Des difficultés?</vt:lpstr>
      <vt:lpstr>Des difficultés? (2)</vt:lpstr>
      <vt:lpstr>Manque d’objectivité ?</vt:lpstr>
      <vt:lpstr>Des difficultés? (2)</vt:lpstr>
      <vt:lpstr>Les risques?</vt:lpstr>
      <vt:lpstr>FDR de survenue d’EILS</vt:lpstr>
      <vt:lpstr>Un cadre législatif?</vt:lpstr>
      <vt:lpstr>Et dans les textes ? La loi ? </vt:lpstr>
      <vt:lpstr>Et à l ’étranger?</vt:lpstr>
      <vt:lpstr>Quelques outils de réflexion</vt:lpstr>
      <vt:lpstr>E. Caniato: Attentes des proches ?</vt:lpstr>
      <vt:lpstr>Que répondre à une demande de soins venant d’un de nos proches? Synthèse de la littérature M. Béguin et O. Marchand. </vt:lpstr>
      <vt:lpstr>Présentation PowerPoint</vt:lpstr>
      <vt:lpstr>Sept questions de J. La Puma et E. Priest </vt:lpstr>
      <vt:lpstr>Enquête qualitative de P. Dagnicourt</vt:lpstr>
      <vt:lpstr>Les 5 recommandations de G. Eastwood</vt:lpstr>
      <vt:lpstr>V. Delmas : attitude des MG </vt:lpstr>
      <vt:lpstr>V. Delmas : pistes de discussion</vt:lpstr>
      <vt:lpstr>Bon, ben qu’est-ce qu’on fait ?</vt:lpstr>
      <vt:lpstr>Présentation PowerPoint</vt:lpstr>
      <vt:lpstr>Bibliographie</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Soigner ses proches</dc:title>
  <dc:creator>anne</dc:creator>
  <cp:lastModifiedBy>anne</cp:lastModifiedBy>
  <cp:revision>51</cp:revision>
  <dcterms:created xsi:type="dcterms:W3CDTF">2016-11-30T15:06:04Z</dcterms:created>
  <dcterms:modified xsi:type="dcterms:W3CDTF">2017-01-17T22:16:24Z</dcterms:modified>
</cp:coreProperties>
</file>